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4"/>
    <p:sldMasterId id="2147484244" r:id="rId5"/>
    <p:sldMasterId id="2147484268" r:id="rId6"/>
    <p:sldMasterId id="2147484318" r:id="rId7"/>
  </p:sldMasterIdLst>
  <p:notesMasterIdLst>
    <p:notesMasterId r:id="rId15"/>
  </p:notesMasterIdLst>
  <p:sldIdLst>
    <p:sldId id="752" r:id="rId8"/>
    <p:sldId id="753" r:id="rId9"/>
    <p:sldId id="754" r:id="rId10"/>
    <p:sldId id="755" r:id="rId11"/>
    <p:sldId id="756" r:id="rId12"/>
    <p:sldId id="757" r:id="rId13"/>
    <p:sldId id="758" r:id="rId14"/>
  </p:sldIdLst>
  <p:sldSz cx="9144000" cy="6858000" type="screen4x3"/>
  <p:notesSz cx="6858000" cy="9067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8000"/>
    <a:srgbClr val="33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428" autoAdjust="0"/>
    <p:restoredTop sz="94660"/>
  </p:normalViewPr>
  <p:slideViewPr>
    <p:cSldViewPr>
      <p:cViewPr>
        <p:scale>
          <a:sx n="40" d="100"/>
          <a:sy n="40" d="100"/>
        </p:scale>
        <p:origin x="1602" y="6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39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3390"/>
          </a:xfrm>
          <a:prstGeom prst="rect">
            <a:avLst/>
          </a:prstGeom>
        </p:spPr>
        <p:txBody>
          <a:bodyPr vert="horz" lIns="91440" tIns="45720" rIns="91440" bIns="45720" rtlCol="0"/>
          <a:lstStyle>
            <a:lvl1pPr algn="r">
              <a:defRPr sz="1200"/>
            </a:lvl1pPr>
          </a:lstStyle>
          <a:p>
            <a:fld id="{BD771F85-D734-44CB-B336-6FFC120136D5}" type="datetimeFigureOut">
              <a:rPr lang="en-US" smtClean="0"/>
              <a:t>6/18/2019</a:t>
            </a:fld>
            <a:endParaRPr lang="en-US"/>
          </a:p>
        </p:txBody>
      </p:sp>
      <p:sp>
        <p:nvSpPr>
          <p:cNvPr id="4" name="Slide Image Placeholder 3"/>
          <p:cNvSpPr>
            <a:spLocks noGrp="1" noRot="1" noChangeAspect="1"/>
          </p:cNvSpPr>
          <p:nvPr>
            <p:ph type="sldImg" idx="2"/>
          </p:nvPr>
        </p:nvSpPr>
        <p:spPr>
          <a:xfrm>
            <a:off x="1162050" y="679450"/>
            <a:ext cx="4533900" cy="34004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07205"/>
            <a:ext cx="5486400" cy="408051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12836"/>
            <a:ext cx="2971800" cy="4533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12836"/>
            <a:ext cx="2971800" cy="453390"/>
          </a:xfrm>
          <a:prstGeom prst="rect">
            <a:avLst/>
          </a:prstGeom>
        </p:spPr>
        <p:txBody>
          <a:bodyPr vert="horz" lIns="91440" tIns="45720" rIns="91440" bIns="45720" rtlCol="0" anchor="b"/>
          <a:lstStyle>
            <a:lvl1pPr algn="r">
              <a:defRPr sz="1200"/>
            </a:lvl1pPr>
          </a:lstStyle>
          <a:p>
            <a:fld id="{0F3148A9-162E-4500-9AE6-3DCF552E95A5}" type="slidenum">
              <a:rPr lang="en-US" smtClean="0"/>
              <a:t>‹#›</a:t>
            </a:fld>
            <a:endParaRPr lang="en-US"/>
          </a:p>
        </p:txBody>
      </p:sp>
    </p:spTree>
    <p:extLst>
      <p:ext uri="{BB962C8B-B14F-4D97-AF65-F5344CB8AC3E}">
        <p14:creationId xmlns:p14="http://schemas.microsoft.com/office/powerpoint/2010/main" val="393815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briefing-banner_slid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SA2010Wheel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7600" y="6219827"/>
            <a:ext cx="12954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bwMode="auto">
          <a:xfrm rot="10800000">
            <a:off x="458791" y="6096000"/>
            <a:ext cx="8228012" cy="1588"/>
          </a:xfrm>
          <a:prstGeom prst="line">
            <a:avLst/>
          </a:prstGeom>
          <a:solidFill>
            <a:srgbClr val="FFFF99"/>
          </a:solidFill>
          <a:ln w="9525" cap="flat" cmpd="sng" algn="ctr">
            <a:solidFill>
              <a:schemeClr val="bg2">
                <a:lumMod val="75000"/>
              </a:schemeClr>
            </a:solidFill>
            <a:prstDash val="solid"/>
            <a:round/>
            <a:headEnd type="none" w="med" len="med"/>
            <a:tailEnd type="none" w="med" len="med"/>
          </a:ln>
          <a:effectLst/>
        </p:spPr>
      </p:cxnSp>
      <p:sp>
        <p:nvSpPr>
          <p:cNvPr id="7" name="Text Box 11"/>
          <p:cNvSpPr txBox="1">
            <a:spLocks noChangeArrowheads="1"/>
          </p:cNvSpPr>
          <p:nvPr userDrawn="1"/>
        </p:nvSpPr>
        <p:spPr bwMode="auto">
          <a:xfrm>
            <a:off x="685800" y="6248419"/>
            <a:ext cx="2895600" cy="379591"/>
          </a:xfrm>
          <a:prstGeom prst="rect">
            <a:avLst/>
          </a:prstGeom>
          <a:noFill/>
          <a:ln w="9525">
            <a:noFill/>
            <a:miter lim="800000"/>
            <a:headEnd/>
            <a:tailEnd/>
          </a:ln>
          <a:effectLst/>
        </p:spPr>
        <p:txBody>
          <a:bodyPr>
            <a:spAutoFit/>
          </a:bodyPr>
          <a:lstStyle/>
          <a:p>
            <a:pPr fontAlgn="base">
              <a:spcBef>
                <a:spcPct val="0"/>
              </a:spcBef>
              <a:spcAft>
                <a:spcPct val="0"/>
              </a:spcAft>
              <a:defRPr/>
            </a:pPr>
            <a:r>
              <a:rPr lang="en-US" sz="1000" dirty="0">
                <a:solidFill>
                  <a:srgbClr val="19194D"/>
                </a:solidFill>
                <a:ea typeface="ＭＳ Ｐゴシック" pitchFamily="-106" charset="-128"/>
              </a:rPr>
              <a:t>U.S. Department of Transportation</a:t>
            </a:r>
          </a:p>
          <a:p>
            <a:pPr fontAlgn="base">
              <a:lnSpc>
                <a:spcPct val="70000"/>
              </a:lnSpc>
              <a:spcBef>
                <a:spcPts val="200"/>
              </a:spcBef>
              <a:spcAft>
                <a:spcPct val="0"/>
              </a:spcAft>
              <a:defRPr/>
            </a:pPr>
            <a:r>
              <a:rPr lang="en-US" sz="1000" b="1" dirty="0">
                <a:solidFill>
                  <a:srgbClr val="19194D"/>
                </a:solidFill>
                <a:ea typeface="ＭＳ Ｐゴシック" pitchFamily="-106" charset="-128"/>
              </a:rPr>
              <a:t>Federal Motor Carrier Safety Administration</a:t>
            </a:r>
            <a:endParaRPr lang="en-US" sz="2600" b="1" dirty="0">
              <a:solidFill>
                <a:srgbClr val="19194D"/>
              </a:solidFill>
              <a:ea typeface="ＭＳ Ｐゴシック" pitchFamily="-106" charset="-128"/>
            </a:endParaRPr>
          </a:p>
        </p:txBody>
      </p:sp>
      <p:pic>
        <p:nvPicPr>
          <p:cNvPr id="8" name="Picture 22" descr="DOT-logo_blue.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1" y="6300789"/>
            <a:ext cx="247651"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a:spLocks noGrp="1" noChangeArrowheads="1"/>
          </p:cNvSpPr>
          <p:nvPr/>
        </p:nvSpPr>
        <p:spPr bwMode="auto">
          <a:xfrm>
            <a:off x="457200" y="1447814"/>
            <a:ext cx="8229600" cy="4525963"/>
          </a:xfrm>
          <a:prstGeom prst="rect">
            <a:avLst/>
          </a:prstGeom>
          <a:noFill/>
          <a:ln w="9525">
            <a:noFill/>
            <a:miter lim="800000"/>
            <a:headEnd/>
            <a:tailEnd/>
          </a:ln>
        </p:spPr>
        <p:txBody>
          <a:bodyPr/>
          <a:lstStyle/>
          <a:p>
            <a:pPr marL="342900" indent="-342900" fontAlgn="base">
              <a:spcBef>
                <a:spcPct val="0"/>
              </a:spcBef>
              <a:spcAft>
                <a:spcPct val="0"/>
              </a:spcAft>
              <a:defRPr/>
            </a:pPr>
            <a:endParaRPr lang="en-US" sz="4000">
              <a:solidFill>
                <a:srgbClr val="FFFFFF"/>
              </a:solidFill>
              <a:ea typeface="ＭＳ Ｐゴシック" pitchFamily="1" charset="-128"/>
            </a:endParaRPr>
          </a:p>
        </p:txBody>
      </p:sp>
      <p:sp>
        <p:nvSpPr>
          <p:cNvPr id="10" name="TextBox 9"/>
          <p:cNvSpPr txBox="1"/>
          <p:nvPr userDrawn="1"/>
        </p:nvSpPr>
        <p:spPr>
          <a:xfrm>
            <a:off x="5334000" y="6248420"/>
            <a:ext cx="3200400" cy="307777"/>
          </a:xfrm>
          <a:prstGeom prst="rect">
            <a:avLst/>
          </a:prstGeom>
          <a:noFill/>
        </p:spPr>
        <p:txBody>
          <a:bodyPr>
            <a:spAutoFit/>
          </a:bodyPr>
          <a:lstStyle/>
          <a:p>
            <a:pPr algn="r" fontAlgn="base">
              <a:spcBef>
                <a:spcPct val="0"/>
              </a:spcBef>
              <a:spcAft>
                <a:spcPct val="0"/>
              </a:spcAft>
              <a:defRPr/>
            </a:pPr>
            <a:r>
              <a:rPr lang="en-US" sz="1400" i="1" dirty="0">
                <a:solidFill>
                  <a:srgbClr val="595959"/>
                </a:solidFill>
                <a:ea typeface="ＭＳ Ｐゴシック" pitchFamily="-106" charset="-128"/>
              </a:rPr>
              <a:t>CVSA Annual Conference, September 21, 2009</a:t>
            </a:r>
          </a:p>
        </p:txBody>
      </p:sp>
      <p:sp>
        <p:nvSpPr>
          <p:cNvPr id="2" name="Title 1"/>
          <p:cNvSpPr>
            <a:spLocks noGrp="1"/>
          </p:cNvSpPr>
          <p:nvPr>
            <p:ph type="ctrTitle"/>
          </p:nvPr>
        </p:nvSpPr>
        <p:spPr>
          <a:xfrm>
            <a:off x="685800" y="213044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6"/>
          <p:cNvSpPr>
            <a:spLocks noGrp="1" noChangeArrowheads="1"/>
          </p:cNvSpPr>
          <p:nvPr>
            <p:ph type="sldNum" sz="quarter" idx="10"/>
          </p:nvPr>
        </p:nvSpPr>
        <p:spPr>
          <a:xfrm>
            <a:off x="8686800" y="6442075"/>
            <a:ext cx="457200" cy="228600"/>
          </a:xfrm>
        </p:spPr>
        <p:txBody>
          <a:bodyPr/>
          <a:lstStyle>
            <a:lvl1pPr>
              <a:defRPr/>
            </a:lvl1pPr>
          </a:lstStyle>
          <a:p>
            <a:pPr>
              <a:defRPr/>
            </a:pPr>
            <a:fld id="{D62B2489-3E21-4349-B465-1E403659AEAE}" type="slidenum">
              <a:rPr lang="en-US"/>
              <a:pPr>
                <a:defRPr/>
              </a:pPr>
              <a:t>‹#›</a:t>
            </a:fld>
            <a:endParaRPr lang="en-US" dirty="0"/>
          </a:p>
        </p:txBody>
      </p:sp>
    </p:spTree>
    <p:extLst>
      <p:ext uri="{BB962C8B-B14F-4D97-AF65-F5344CB8AC3E}">
        <p14:creationId xmlns:p14="http://schemas.microsoft.com/office/powerpoint/2010/main" val="209605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5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DE92D5B-CDBC-466D-93F1-F6D13AD30434}" type="datetime1">
              <a:rPr lang="en-US">
                <a:solidFill>
                  <a:srgbClr val="000000"/>
                </a:solidFill>
              </a:rPr>
              <a:pPr>
                <a:defRPr/>
              </a:pPr>
              <a:t>6/18/2019</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1AB45DA-B417-4DAA-B3C6-D4B4160E99C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1332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7784ECC-9FEE-4AFB-849B-40BC0F161229}" type="datetime1">
              <a:rPr lang="en-US">
                <a:solidFill>
                  <a:srgbClr val="000000"/>
                </a:solidFill>
              </a:rPr>
              <a:pPr>
                <a:defRPr/>
              </a:pPr>
              <a:t>6/18/2019</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AF835A3-D3C7-4E35-8AA4-9A37414C8D1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92121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98A661-DD17-401D-9562-E500BA08B231}" type="datetime1">
              <a:rPr lang="en-US">
                <a:solidFill>
                  <a:srgbClr val="000000"/>
                </a:solidFill>
              </a:rPr>
              <a:pPr>
                <a:defRPr/>
              </a:pPr>
              <a:t>6/18/2019</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9E09DE1-1B63-4923-AE42-454E5B1E2F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88062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26"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75" y="27307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26" y="143512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E017AE-7B67-484E-9A3C-B4B3C5D2A30C}" type="datetime1">
              <a:rPr lang="en-US">
                <a:solidFill>
                  <a:srgbClr val="000000"/>
                </a:solidFill>
              </a:rPr>
              <a:pPr>
                <a:defRPr/>
              </a:pPr>
              <a:t>6/18/2019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FA3D862-B272-40FD-BDDC-431D43ED44A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43888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B792BD5-58A6-4598-9B94-F1F7F752211B}" type="datetime1">
              <a:rPr lang="en-US">
                <a:solidFill>
                  <a:srgbClr val="000000"/>
                </a:solidFill>
              </a:rPr>
              <a:pPr>
                <a:defRPr/>
              </a:pPr>
              <a:t>6/18/2019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B185620-E757-4722-834B-B481B8546C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6712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50DD42D-B021-4710-B663-E2182B5FE3C4}" type="datetime1">
              <a:rPr lang="en-US">
                <a:solidFill>
                  <a:srgbClr val="000000"/>
                </a:solidFill>
              </a:rPr>
              <a:pPr>
                <a:defRPr/>
              </a:pPr>
              <a:t>6/18/2019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3F0EBD-330A-44B9-AFF5-26620AC6998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59228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5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F873CE6-4D1A-47D5-9410-07AC81841EE5}" type="datetime1">
              <a:rPr lang="en-US">
                <a:solidFill>
                  <a:srgbClr val="000000"/>
                </a:solidFill>
              </a:rPr>
              <a:pPr>
                <a:defRPr/>
              </a:pPr>
              <a:t>6/18/2019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FFBA22-7675-439C-B2D7-2D5CF5FA392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74294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89A85449-9CCC-4DD2-899E-CABD7F745359}" type="datetime1">
              <a:rPr lang="en-US"/>
              <a:pPr>
                <a:defRPr/>
              </a:pPr>
              <a:t>6/18/2019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795031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fld id="{E5800BAB-ACD9-4E6D-900A-2BFF4CEE1395}" type="datetime1">
              <a:rPr lang="en-US"/>
              <a:pPr>
                <a:defRPr/>
              </a:pPr>
              <a:t>6/18/2019</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8509F288-DEA9-4166-B248-A0A3F01C3701}" type="slidenum">
              <a:rPr lang="en-US"/>
              <a:pPr>
                <a:defRPr/>
              </a:pPr>
              <a:t>‹#›</a:t>
            </a:fld>
            <a:endParaRPr lang="en-US" dirty="0"/>
          </a:p>
        </p:txBody>
      </p:sp>
    </p:spTree>
    <p:extLst>
      <p:ext uri="{BB962C8B-B14F-4D97-AF65-F5344CB8AC3E}">
        <p14:creationId xmlns:p14="http://schemas.microsoft.com/office/powerpoint/2010/main" val="41171213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2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fld id="{97076765-7FD4-49BC-A137-264DA5D1C4A7}" type="datetime1">
              <a:rPr lang="en-US"/>
              <a:pPr>
                <a:defRPr/>
              </a:pPr>
              <a:t>6/18/2019</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30511C64-D521-43DF-A859-21BABF994EAE}" type="slidenum">
              <a:rPr lang="en-US"/>
              <a:pPr>
                <a:defRPr/>
              </a:pPr>
              <a:t>‹#›</a:t>
            </a:fld>
            <a:endParaRPr lang="en-US" dirty="0"/>
          </a:p>
        </p:txBody>
      </p:sp>
    </p:spTree>
    <p:extLst>
      <p:ext uri="{BB962C8B-B14F-4D97-AF65-F5344CB8AC3E}">
        <p14:creationId xmlns:p14="http://schemas.microsoft.com/office/powerpoint/2010/main" val="287381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 descr="briefing-banner_slid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SA2010Wheel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57600" y="6219827"/>
            <a:ext cx="12954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bwMode="auto">
          <a:xfrm rot="10800000">
            <a:off x="458791" y="6096000"/>
            <a:ext cx="8228012" cy="1588"/>
          </a:xfrm>
          <a:prstGeom prst="line">
            <a:avLst/>
          </a:prstGeom>
          <a:solidFill>
            <a:srgbClr val="FFFF99"/>
          </a:solidFill>
          <a:ln w="9525" cap="flat" cmpd="sng" algn="ctr">
            <a:solidFill>
              <a:schemeClr val="bg2">
                <a:lumMod val="75000"/>
              </a:schemeClr>
            </a:solidFill>
            <a:prstDash val="solid"/>
            <a:round/>
            <a:headEnd type="none" w="med" len="med"/>
            <a:tailEnd type="none" w="med" len="med"/>
          </a:ln>
          <a:effectLst/>
        </p:spPr>
      </p:cxnSp>
      <p:sp>
        <p:nvSpPr>
          <p:cNvPr id="7" name="Text Box 11"/>
          <p:cNvSpPr txBox="1">
            <a:spLocks noChangeArrowheads="1"/>
          </p:cNvSpPr>
          <p:nvPr userDrawn="1"/>
        </p:nvSpPr>
        <p:spPr bwMode="auto">
          <a:xfrm>
            <a:off x="685800" y="6248419"/>
            <a:ext cx="2895600" cy="379591"/>
          </a:xfrm>
          <a:prstGeom prst="rect">
            <a:avLst/>
          </a:prstGeom>
          <a:noFill/>
          <a:ln w="9525">
            <a:noFill/>
            <a:miter lim="800000"/>
            <a:headEnd/>
            <a:tailEnd/>
          </a:ln>
          <a:effectLst/>
        </p:spPr>
        <p:txBody>
          <a:bodyPr>
            <a:spAutoFit/>
          </a:bodyPr>
          <a:lstStyle/>
          <a:p>
            <a:pPr fontAlgn="base">
              <a:spcBef>
                <a:spcPct val="0"/>
              </a:spcBef>
              <a:spcAft>
                <a:spcPct val="0"/>
              </a:spcAft>
              <a:defRPr/>
            </a:pPr>
            <a:r>
              <a:rPr lang="en-US" sz="1000" dirty="0">
                <a:solidFill>
                  <a:srgbClr val="19194D"/>
                </a:solidFill>
                <a:ea typeface="ＭＳ Ｐゴシック" pitchFamily="-106" charset="-128"/>
              </a:rPr>
              <a:t>U.S. Department of Transportation</a:t>
            </a:r>
          </a:p>
          <a:p>
            <a:pPr fontAlgn="base">
              <a:lnSpc>
                <a:spcPct val="70000"/>
              </a:lnSpc>
              <a:spcBef>
                <a:spcPts val="200"/>
              </a:spcBef>
              <a:spcAft>
                <a:spcPct val="0"/>
              </a:spcAft>
              <a:defRPr/>
            </a:pPr>
            <a:r>
              <a:rPr lang="en-US" sz="1000" b="1" dirty="0">
                <a:solidFill>
                  <a:srgbClr val="19194D"/>
                </a:solidFill>
                <a:ea typeface="ＭＳ Ｐゴシック" pitchFamily="-106" charset="-128"/>
              </a:rPr>
              <a:t>Federal Motor Carrier Safety Administration</a:t>
            </a:r>
            <a:endParaRPr lang="en-US" sz="2600" b="1" dirty="0">
              <a:solidFill>
                <a:srgbClr val="19194D"/>
              </a:solidFill>
              <a:ea typeface="ＭＳ Ｐゴシック" pitchFamily="-106" charset="-128"/>
            </a:endParaRPr>
          </a:p>
        </p:txBody>
      </p:sp>
      <p:pic>
        <p:nvPicPr>
          <p:cNvPr id="8" name="Picture 22" descr="DOT-logo_blue.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1" y="6300789"/>
            <a:ext cx="247651"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a:spLocks noGrp="1" noChangeArrowheads="1"/>
          </p:cNvSpPr>
          <p:nvPr/>
        </p:nvSpPr>
        <p:spPr bwMode="auto">
          <a:xfrm>
            <a:off x="457200" y="1447814"/>
            <a:ext cx="8229600" cy="4525963"/>
          </a:xfrm>
          <a:prstGeom prst="rect">
            <a:avLst/>
          </a:prstGeom>
          <a:noFill/>
          <a:ln w="9525">
            <a:noFill/>
            <a:miter lim="800000"/>
            <a:headEnd/>
            <a:tailEnd/>
          </a:ln>
        </p:spPr>
        <p:txBody>
          <a:bodyPr/>
          <a:lstStyle/>
          <a:p>
            <a:pPr marL="342900" indent="-342900" fontAlgn="base">
              <a:spcBef>
                <a:spcPct val="0"/>
              </a:spcBef>
              <a:spcAft>
                <a:spcPct val="0"/>
              </a:spcAft>
              <a:defRPr/>
            </a:pPr>
            <a:endParaRPr lang="en-US" sz="4000">
              <a:solidFill>
                <a:srgbClr val="FFFFFF"/>
              </a:solidFill>
              <a:ea typeface="ＭＳ Ｐゴシック" pitchFamily="1" charset="-128"/>
            </a:endParaRPr>
          </a:p>
        </p:txBody>
      </p:sp>
      <p:sp>
        <p:nvSpPr>
          <p:cNvPr id="10" name="TextBox 9"/>
          <p:cNvSpPr txBox="1"/>
          <p:nvPr userDrawn="1"/>
        </p:nvSpPr>
        <p:spPr>
          <a:xfrm>
            <a:off x="5105400" y="6248420"/>
            <a:ext cx="3352800" cy="307777"/>
          </a:xfrm>
          <a:prstGeom prst="rect">
            <a:avLst/>
          </a:prstGeom>
          <a:noFill/>
        </p:spPr>
        <p:txBody>
          <a:bodyPr>
            <a:spAutoFit/>
          </a:bodyPr>
          <a:lstStyle/>
          <a:p>
            <a:pPr algn="r" fontAlgn="base">
              <a:spcBef>
                <a:spcPct val="0"/>
              </a:spcBef>
              <a:spcAft>
                <a:spcPct val="0"/>
              </a:spcAft>
              <a:defRPr/>
            </a:pPr>
            <a:r>
              <a:rPr lang="en-US" sz="1400" i="1" dirty="0">
                <a:solidFill>
                  <a:srgbClr val="595959"/>
                </a:solidFill>
                <a:ea typeface="ＭＳ Ｐゴシック" pitchFamily="-106" charset="-128"/>
              </a:rPr>
              <a:t>CVSA Annual Conference, September 21, 2009</a:t>
            </a:r>
          </a:p>
        </p:txBody>
      </p:sp>
      <p:sp>
        <p:nvSpPr>
          <p:cNvPr id="2" name="Title 1"/>
          <p:cNvSpPr>
            <a:spLocks noGrp="1"/>
          </p:cNvSpPr>
          <p:nvPr>
            <p:ph type="title"/>
          </p:nvPr>
        </p:nvSpPr>
        <p:spPr>
          <a:xfrm>
            <a:off x="0" y="0"/>
            <a:ext cx="9144000" cy="914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447814"/>
            <a:ext cx="8229600" cy="4525963"/>
          </a:xfrm>
          <a:prstGeom prst="rect">
            <a:avLst/>
          </a:prstGeom>
        </p:spPr>
        <p:txBody>
          <a:bodyPr/>
          <a:lstStyle/>
          <a:p>
            <a:pPr lvl="0"/>
            <a:endParaRPr lang="en-US" dirty="0"/>
          </a:p>
        </p:txBody>
      </p:sp>
      <p:sp>
        <p:nvSpPr>
          <p:cNvPr id="11" name="Rectangle 6"/>
          <p:cNvSpPr>
            <a:spLocks noGrp="1" noChangeArrowheads="1"/>
          </p:cNvSpPr>
          <p:nvPr>
            <p:ph type="sldNum" sz="quarter" idx="10"/>
          </p:nvPr>
        </p:nvSpPr>
        <p:spPr>
          <a:xfrm>
            <a:off x="8610600" y="6324600"/>
            <a:ext cx="457200" cy="228600"/>
          </a:xfrm>
        </p:spPr>
        <p:txBody>
          <a:bodyPr/>
          <a:lstStyle>
            <a:lvl1pPr>
              <a:defRPr/>
            </a:lvl1pPr>
          </a:lstStyle>
          <a:p>
            <a:pPr>
              <a:defRPr/>
            </a:pPr>
            <a:fld id="{ED5609DE-F463-47CC-90A0-B42CED86ACDC}" type="slidenum">
              <a:rPr lang="en-US"/>
              <a:pPr>
                <a:defRPr/>
              </a:pPr>
              <a:t>‹#›</a:t>
            </a:fld>
            <a:endParaRPr lang="en-US" dirty="0"/>
          </a:p>
        </p:txBody>
      </p:sp>
    </p:spTree>
    <p:extLst>
      <p:ext uri="{BB962C8B-B14F-4D97-AF65-F5344CB8AC3E}">
        <p14:creationId xmlns:p14="http://schemas.microsoft.com/office/powerpoint/2010/main" val="3665337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1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1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fld id="{F3AFB280-0AE0-4725-9323-76546668D3D4}" type="datetime1">
              <a:rPr lang="en-US"/>
              <a:pPr>
                <a:defRPr/>
              </a:pPr>
              <a:t>6/18/2019</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32805599-5C25-4E4A-B136-BB57267CB2E0}" type="slidenum">
              <a:rPr lang="en-US"/>
              <a:pPr>
                <a:defRPr/>
              </a:pPr>
              <a:t>‹#›</a:t>
            </a:fld>
            <a:endParaRPr lang="en-US" dirty="0"/>
          </a:p>
        </p:txBody>
      </p:sp>
    </p:spTree>
    <p:extLst>
      <p:ext uri="{BB962C8B-B14F-4D97-AF65-F5344CB8AC3E}">
        <p14:creationId xmlns:p14="http://schemas.microsoft.com/office/powerpoint/2010/main" val="716179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5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fld id="{3A3CE238-64E6-489F-A54B-819D5EF90BE3}" type="datetime1">
              <a:rPr lang="en-US"/>
              <a:pPr>
                <a:defRPr/>
              </a:pPr>
              <a:t>6/18/2019</a:t>
            </a:fld>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7319E7B2-9E62-4E55-8A7F-15DFCD7FECBE}" type="slidenum">
              <a:rPr lang="en-US"/>
              <a:pPr>
                <a:defRPr/>
              </a:pPr>
              <a:t>‹#›</a:t>
            </a:fld>
            <a:endParaRPr lang="en-US" dirty="0"/>
          </a:p>
        </p:txBody>
      </p:sp>
    </p:spTree>
    <p:extLst>
      <p:ext uri="{BB962C8B-B14F-4D97-AF65-F5344CB8AC3E}">
        <p14:creationId xmlns:p14="http://schemas.microsoft.com/office/powerpoint/2010/main" val="1400804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fld id="{047CC312-68B8-4175-8D08-1A6A217CDD52}" type="datetime1">
              <a:rPr lang="en-US"/>
              <a:pPr>
                <a:defRPr/>
              </a:pPr>
              <a:t>6/18/2019</a:t>
            </a:fld>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vl1pPr>
          </a:lstStyle>
          <a:p>
            <a:pPr>
              <a:defRPr/>
            </a:pPr>
            <a:fld id="{9B56E48B-9B49-4931-A679-804B56671631}" type="slidenum">
              <a:rPr lang="en-US"/>
              <a:pPr>
                <a:defRPr/>
              </a:pPr>
              <a:t>‹#›</a:t>
            </a:fld>
            <a:endParaRPr lang="en-US" dirty="0"/>
          </a:p>
        </p:txBody>
      </p:sp>
    </p:spTree>
    <p:extLst>
      <p:ext uri="{BB962C8B-B14F-4D97-AF65-F5344CB8AC3E}">
        <p14:creationId xmlns:p14="http://schemas.microsoft.com/office/powerpoint/2010/main" val="32890409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0D05B61D-7849-42D5-9B51-5C9ED17CCC45}" type="datetime1">
              <a:rPr lang="en-US"/>
              <a:pPr>
                <a:defRPr/>
              </a:pPr>
              <a:t>6/18/2019</a:t>
            </a:fld>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vl1pPr>
          </a:lstStyle>
          <a:p>
            <a:pPr>
              <a:defRPr/>
            </a:pPr>
            <a:fld id="{203C406B-1B76-4E05-B88D-491DCF6D5977}" type="slidenum">
              <a:rPr lang="en-US"/>
              <a:pPr>
                <a:defRPr/>
              </a:pPr>
              <a:t>‹#›</a:t>
            </a:fld>
            <a:endParaRPr lang="en-US" dirty="0"/>
          </a:p>
        </p:txBody>
      </p:sp>
    </p:spTree>
    <p:extLst>
      <p:ext uri="{BB962C8B-B14F-4D97-AF65-F5344CB8AC3E}">
        <p14:creationId xmlns:p14="http://schemas.microsoft.com/office/powerpoint/2010/main" val="1652045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26"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75" y="27307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26" y="143512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fld id="{9845FCDD-94E2-47CC-AD78-ED5A70F12877}" type="datetime1">
              <a:rPr lang="en-US"/>
              <a:pPr>
                <a:defRPr/>
              </a:pPr>
              <a:t>6/18/2019</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EB5CE49B-1FA0-42DC-BA4D-5D6A9C879B9C}" type="slidenum">
              <a:rPr lang="en-US"/>
              <a:pPr>
                <a:defRPr/>
              </a:pPr>
              <a:t>‹#›</a:t>
            </a:fld>
            <a:endParaRPr lang="en-US" dirty="0"/>
          </a:p>
        </p:txBody>
      </p:sp>
    </p:spTree>
    <p:extLst>
      <p:ext uri="{BB962C8B-B14F-4D97-AF65-F5344CB8AC3E}">
        <p14:creationId xmlns:p14="http://schemas.microsoft.com/office/powerpoint/2010/main" val="13922601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fld id="{C3C6D3C1-CD0D-4F89-A281-F229D75E70BC}" type="datetime1">
              <a:rPr lang="en-US"/>
              <a:pPr>
                <a:defRPr/>
              </a:pPr>
              <a:t>6/18/2019</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7143C2AC-9519-4618-A227-8860D54A1ECA}" type="slidenum">
              <a:rPr lang="en-US"/>
              <a:pPr>
                <a:defRPr/>
              </a:pPr>
              <a:t>‹#›</a:t>
            </a:fld>
            <a:endParaRPr lang="en-US" dirty="0"/>
          </a:p>
        </p:txBody>
      </p:sp>
    </p:spTree>
    <p:extLst>
      <p:ext uri="{BB962C8B-B14F-4D97-AF65-F5344CB8AC3E}">
        <p14:creationId xmlns:p14="http://schemas.microsoft.com/office/powerpoint/2010/main" val="2891858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fld id="{9F47746D-2144-4F0E-B544-27711CA19E2C}" type="datetime1">
              <a:rPr lang="en-US"/>
              <a:pPr>
                <a:defRPr/>
              </a:pPr>
              <a:t>6/18/2019</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AE5CD391-E38B-4F28-827F-8DE748DC8735}" type="slidenum">
              <a:rPr lang="en-US"/>
              <a:pPr>
                <a:defRPr/>
              </a:pPr>
              <a:t>‹#›</a:t>
            </a:fld>
            <a:endParaRPr lang="en-US" dirty="0"/>
          </a:p>
        </p:txBody>
      </p:sp>
    </p:spTree>
    <p:extLst>
      <p:ext uri="{BB962C8B-B14F-4D97-AF65-F5344CB8AC3E}">
        <p14:creationId xmlns:p14="http://schemas.microsoft.com/office/powerpoint/2010/main" val="24546738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5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fld id="{484AD0A1-063F-4771-A6C7-B62987E28437}" type="datetime1">
              <a:rPr lang="en-US"/>
              <a:pPr>
                <a:defRPr/>
              </a:pPr>
              <a:t>6/18/2019</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00CFDE6F-7224-46A0-A127-886641FD95DA}" type="slidenum">
              <a:rPr lang="en-US"/>
              <a:pPr>
                <a:defRPr/>
              </a:pPr>
              <a:t>‹#›</a:t>
            </a:fld>
            <a:endParaRPr lang="en-US" dirty="0"/>
          </a:p>
        </p:txBody>
      </p:sp>
    </p:spTree>
    <p:extLst>
      <p:ext uri="{BB962C8B-B14F-4D97-AF65-F5344CB8AC3E}">
        <p14:creationId xmlns:p14="http://schemas.microsoft.com/office/powerpoint/2010/main" val="1308690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8EECA8-8FB6-46D2-9321-ECEBD76D462D}"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1155012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EECA8-8FB6-46D2-9321-ECEBD76D462D}"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373412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458200" y="6321445"/>
            <a:ext cx="457200" cy="307975"/>
          </a:xfrm>
        </p:spPr>
        <p:txBody>
          <a:bodyPr/>
          <a:lstStyle>
            <a:lvl1pPr>
              <a:defRPr/>
            </a:lvl1pPr>
          </a:lstStyle>
          <a:p>
            <a:pPr>
              <a:defRPr/>
            </a:pPr>
            <a:r>
              <a:rPr lang="en-US"/>
              <a:t>| </a:t>
            </a:r>
            <a:fld id="{D5180F4A-D87D-478A-A422-59E0BCC2A63E}" type="slidenum">
              <a:rPr lang="en-US"/>
              <a:pPr>
                <a:defRPr/>
              </a:pPr>
              <a:t>‹#›</a:t>
            </a:fld>
            <a:endParaRPr lang="en-US"/>
          </a:p>
        </p:txBody>
      </p:sp>
    </p:spTree>
    <p:extLst>
      <p:ext uri="{BB962C8B-B14F-4D97-AF65-F5344CB8AC3E}">
        <p14:creationId xmlns:p14="http://schemas.microsoft.com/office/powerpoint/2010/main" val="4787793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8EECA8-8FB6-46D2-9321-ECEBD76D462D}"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26943206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8EECA8-8FB6-46D2-9321-ECEBD76D462D}"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364736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8EECA8-8FB6-46D2-9321-ECEBD76D462D}" type="datetimeFigureOut">
              <a:rPr lang="en-US" smtClean="0"/>
              <a:t>6/18/2019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3552290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8EECA8-8FB6-46D2-9321-ECEBD76D462D}" type="datetimeFigureOut">
              <a:rPr lang="en-US" smtClean="0"/>
              <a:t>6/18/2019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13401697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EECA8-8FB6-46D2-9321-ECEBD76D462D}" type="datetimeFigureOut">
              <a:rPr lang="en-US" smtClean="0"/>
              <a:t>6/18/2019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3183790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EECA8-8FB6-46D2-9321-ECEBD76D462D}"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11663624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EECA8-8FB6-46D2-9321-ECEBD76D462D}"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38256929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EECA8-8FB6-46D2-9321-ECEBD76D462D}"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18361387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EECA8-8FB6-46D2-9321-ECEBD76D462D}"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5B149-3314-4B0E-A1C6-47CCEF8E5C21}" type="slidenum">
              <a:rPr lang="en-US" smtClean="0"/>
              <a:t>‹#›</a:t>
            </a:fld>
            <a:endParaRPr lang="en-US"/>
          </a:p>
        </p:txBody>
      </p:sp>
    </p:spTree>
    <p:extLst>
      <p:ext uri="{BB962C8B-B14F-4D97-AF65-F5344CB8AC3E}">
        <p14:creationId xmlns:p14="http://schemas.microsoft.com/office/powerpoint/2010/main" val="654885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 y="20"/>
            <a:ext cx="9140825" cy="8413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447814"/>
            <a:ext cx="4038600" cy="4525963"/>
          </a:xfrm>
          <a:prstGeom prst="rect">
            <a:avLst/>
          </a:prstGeom>
        </p:spPr>
        <p:txBody>
          <a:bodyPr/>
          <a:lstStyle/>
          <a:p>
            <a:pPr lvl="0"/>
            <a:endParaRPr lang="en-US" dirty="0"/>
          </a:p>
        </p:txBody>
      </p:sp>
      <p:sp>
        <p:nvSpPr>
          <p:cNvPr id="4" name="Content Placeholder 3"/>
          <p:cNvSpPr>
            <a:spLocks noGrp="1"/>
          </p:cNvSpPr>
          <p:nvPr>
            <p:ph sz="half" idx="2"/>
          </p:nvPr>
        </p:nvSpPr>
        <p:spPr>
          <a:xfrm>
            <a:off x="4648200" y="1447814"/>
            <a:ext cx="4038600" cy="4525963"/>
          </a:xfrm>
          <a:prstGeom prst="rect">
            <a:avLst/>
          </a:prstGeom>
        </p:spPr>
        <p:txBody>
          <a:bodyPr/>
          <a:lstStyle/>
          <a:p>
            <a:pPr lvl="0"/>
            <a:endParaRPr lang="en-US" dirty="0"/>
          </a:p>
        </p:txBody>
      </p:sp>
      <p:sp>
        <p:nvSpPr>
          <p:cNvPr id="5"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0DF6A966-DDC9-48AD-89A5-AFC894FFB53F}" type="slidenum">
              <a:rPr lang="en-US"/>
              <a:pPr>
                <a:defRPr/>
              </a:pPr>
              <a:t>‹#›</a:t>
            </a:fld>
            <a:endParaRPr lang="en-US"/>
          </a:p>
        </p:txBody>
      </p:sp>
    </p:spTree>
    <p:extLst>
      <p:ext uri="{BB962C8B-B14F-4D97-AF65-F5344CB8AC3E}">
        <p14:creationId xmlns:p14="http://schemas.microsoft.com/office/powerpoint/2010/main" val="270484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t>| </a:t>
            </a:r>
            <a:fld id="{893830CE-7F93-4575-9172-5193899BB7FA}" type="slidenum">
              <a:rPr lang="en-US"/>
              <a:pPr>
                <a:defRPr/>
              </a:pPr>
              <a:t>‹#›</a:t>
            </a:fld>
            <a:endParaRPr lang="en-US"/>
          </a:p>
        </p:txBody>
      </p:sp>
    </p:spTree>
    <p:extLst>
      <p:ext uri="{BB962C8B-B14F-4D97-AF65-F5344CB8AC3E}">
        <p14:creationId xmlns:p14="http://schemas.microsoft.com/office/powerpoint/2010/main" val="220062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978178D1-E77F-4642-8299-5D55277B5164}" type="datetime1">
              <a:rPr lang="en-US">
                <a:solidFill>
                  <a:srgbClr val="000000"/>
                </a:solidFill>
              </a:rPr>
              <a:pPr>
                <a:defRPr/>
              </a:pPr>
              <a:t>6/18/2019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A5379F-FECE-42E6-A0C2-95F8680F9F1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32218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55CD73F-8734-4E93-AD97-6AA25D092DC5}" type="datetime1">
              <a:rPr lang="en-US">
                <a:solidFill>
                  <a:srgbClr val="000000"/>
                </a:solidFill>
              </a:rPr>
              <a:pPr>
                <a:defRPr/>
              </a:pPr>
              <a:t>6/18/2019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E005CC-1887-4F91-9026-E0B2F5302B2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6122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2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CAD1FF0-15DF-4CA8-BCCA-152F5248A19E}" type="datetime1">
              <a:rPr lang="en-US">
                <a:solidFill>
                  <a:srgbClr val="000000"/>
                </a:solidFill>
              </a:rPr>
              <a:pPr>
                <a:defRPr/>
              </a:pPr>
              <a:t>6/18/2019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8C0218-22CC-4681-A10C-CC83D897DF8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1411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1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1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3CD3816-E992-4573-8D42-4CC4521BC912}" type="datetime1">
              <a:rPr lang="en-US">
                <a:solidFill>
                  <a:srgbClr val="000000"/>
                </a:solidFill>
              </a:rPr>
              <a:pPr>
                <a:defRPr/>
              </a:pPr>
              <a:t>6/18/2019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C70DF-BFAC-4E33-9222-6FBD5462738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01207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0" descr="briefing-banner_slide.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9" descr="CSA2010Wheel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57600" y="6219827"/>
            <a:ext cx="12954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3"/>
          <p:cNvSpPr>
            <a:spLocks noGrp="1" noChangeArrowheads="1"/>
          </p:cNvSpPr>
          <p:nvPr/>
        </p:nvSpPr>
        <p:spPr bwMode="auto">
          <a:xfrm>
            <a:off x="457200" y="1447814"/>
            <a:ext cx="8229600" cy="4525963"/>
          </a:xfrm>
          <a:prstGeom prst="rect">
            <a:avLst/>
          </a:prstGeom>
          <a:noFill/>
          <a:ln w="9525">
            <a:noFill/>
            <a:miter lim="800000"/>
            <a:headEnd/>
            <a:tailEnd/>
          </a:ln>
        </p:spPr>
        <p:txBody>
          <a:bodyPr/>
          <a:lstStyle/>
          <a:p>
            <a:pPr marL="342900" indent="-342900" fontAlgn="base">
              <a:spcBef>
                <a:spcPct val="0"/>
              </a:spcBef>
              <a:spcAft>
                <a:spcPct val="0"/>
              </a:spcAft>
              <a:defRPr/>
            </a:pPr>
            <a:endParaRPr lang="en-US" sz="4000">
              <a:solidFill>
                <a:srgbClr val="FFFFFF"/>
              </a:solidFill>
              <a:ea typeface="ＭＳ Ｐゴシック" pitchFamily="1" charset="-128"/>
            </a:endParaRPr>
          </a:p>
        </p:txBody>
      </p:sp>
      <p:sp>
        <p:nvSpPr>
          <p:cNvPr id="14" name="Rectangle 6"/>
          <p:cNvSpPr>
            <a:spLocks noGrp="1" noChangeArrowheads="1"/>
          </p:cNvSpPr>
          <p:nvPr>
            <p:ph type="sldNum" sz="quarter" idx="4"/>
          </p:nvPr>
        </p:nvSpPr>
        <p:spPr bwMode="auto">
          <a:xfrm>
            <a:off x="8229600" y="6245225"/>
            <a:ext cx="457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606060"/>
                </a:solidFill>
                <a:latin typeface="Arial" charset="0"/>
                <a:ea typeface="ＭＳ Ｐゴシック" pitchFamily="-106" charset="-128"/>
                <a:cs typeface="Arial" charset="0"/>
              </a:defRPr>
            </a:lvl1pPr>
          </a:lstStyle>
          <a:p>
            <a:pPr fontAlgn="base">
              <a:spcBef>
                <a:spcPct val="0"/>
              </a:spcBef>
              <a:spcAft>
                <a:spcPct val="0"/>
              </a:spcAft>
              <a:defRPr/>
            </a:pPr>
            <a:r>
              <a:rPr lang="en-US"/>
              <a:t>| </a:t>
            </a:r>
            <a:fld id="{779D7A49-4522-4895-A5CF-DE1C3F317447}" type="slidenum">
              <a:rPr lang="en-US"/>
              <a:pPr fontAlgn="base">
                <a:spcBef>
                  <a:spcPct val="0"/>
                </a:spcBef>
                <a:spcAft>
                  <a:spcPct val="0"/>
                </a:spcAft>
                <a:defRPr/>
              </a:pPr>
              <a:t>‹#›</a:t>
            </a:fld>
            <a:endParaRPr lang="en-US"/>
          </a:p>
        </p:txBody>
      </p:sp>
      <p:sp>
        <p:nvSpPr>
          <p:cNvPr id="15" name="Rectangle 2"/>
          <p:cNvSpPr>
            <a:spLocks noGrp="1" noChangeArrowheads="1"/>
          </p:cNvSpPr>
          <p:nvPr>
            <p:ph type="title"/>
          </p:nvPr>
        </p:nvSpPr>
        <p:spPr bwMode="auto">
          <a:xfrm>
            <a:off x="604839" y="0"/>
            <a:ext cx="8534400" cy="990600"/>
          </a:xfrm>
          <a:prstGeom prst="rect">
            <a:avLst/>
          </a:prstGeom>
          <a:noFill/>
          <a:ln w="9525">
            <a:no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7" name="Straight Connector 16"/>
          <p:cNvCxnSpPr/>
          <p:nvPr/>
        </p:nvCxnSpPr>
        <p:spPr bwMode="auto">
          <a:xfrm rot="10800000">
            <a:off x="458791" y="6096000"/>
            <a:ext cx="8228012" cy="1588"/>
          </a:xfrm>
          <a:prstGeom prst="line">
            <a:avLst/>
          </a:prstGeom>
          <a:solidFill>
            <a:srgbClr val="FFFF99"/>
          </a:solidFill>
          <a:ln w="9525" cap="flat" cmpd="sng" algn="ctr">
            <a:solidFill>
              <a:schemeClr val="bg2">
                <a:lumMod val="75000"/>
              </a:schemeClr>
            </a:solidFill>
            <a:prstDash val="solid"/>
            <a:round/>
            <a:headEnd type="none" w="med" len="med"/>
            <a:tailEnd type="none" w="med" len="med"/>
          </a:ln>
          <a:effectLst/>
        </p:spPr>
      </p:cxnSp>
      <p:sp>
        <p:nvSpPr>
          <p:cNvPr id="18" name="Text Box 11"/>
          <p:cNvSpPr txBox="1">
            <a:spLocks noChangeArrowheads="1"/>
          </p:cNvSpPr>
          <p:nvPr/>
        </p:nvSpPr>
        <p:spPr bwMode="auto">
          <a:xfrm>
            <a:off x="685800" y="6248419"/>
            <a:ext cx="2895600" cy="379591"/>
          </a:xfrm>
          <a:prstGeom prst="rect">
            <a:avLst/>
          </a:prstGeom>
          <a:noFill/>
          <a:ln w="9525">
            <a:noFill/>
            <a:miter lim="800000"/>
            <a:headEnd/>
            <a:tailEnd/>
          </a:ln>
          <a:effectLst/>
        </p:spPr>
        <p:txBody>
          <a:bodyPr>
            <a:spAutoFit/>
          </a:bodyPr>
          <a:lstStyle/>
          <a:p>
            <a:pPr fontAlgn="base">
              <a:spcBef>
                <a:spcPct val="0"/>
              </a:spcBef>
              <a:spcAft>
                <a:spcPct val="0"/>
              </a:spcAft>
              <a:defRPr/>
            </a:pPr>
            <a:r>
              <a:rPr lang="en-US" sz="1000" dirty="0">
                <a:solidFill>
                  <a:srgbClr val="19194D"/>
                </a:solidFill>
                <a:ea typeface="ＭＳ Ｐゴシック" pitchFamily="-106" charset="-128"/>
              </a:rPr>
              <a:t>U.S. Department of Transportation</a:t>
            </a:r>
          </a:p>
          <a:p>
            <a:pPr fontAlgn="base">
              <a:lnSpc>
                <a:spcPct val="70000"/>
              </a:lnSpc>
              <a:spcBef>
                <a:spcPts val="200"/>
              </a:spcBef>
              <a:spcAft>
                <a:spcPct val="0"/>
              </a:spcAft>
              <a:defRPr/>
            </a:pPr>
            <a:r>
              <a:rPr lang="en-US" sz="1000" b="1" dirty="0">
                <a:solidFill>
                  <a:srgbClr val="19194D"/>
                </a:solidFill>
                <a:ea typeface="ＭＳ Ｐゴシック" pitchFamily="-106" charset="-128"/>
              </a:rPr>
              <a:t>Federal Motor Carrier Safety Administration</a:t>
            </a:r>
            <a:endParaRPr lang="en-US" sz="2600" b="1" dirty="0">
              <a:solidFill>
                <a:srgbClr val="19194D"/>
              </a:solidFill>
              <a:ea typeface="ＭＳ Ｐゴシック" pitchFamily="-106" charset="-128"/>
            </a:endParaRPr>
          </a:p>
        </p:txBody>
      </p:sp>
      <p:sp>
        <p:nvSpPr>
          <p:cNvPr id="22" name="TextBox 21"/>
          <p:cNvSpPr txBox="1"/>
          <p:nvPr/>
        </p:nvSpPr>
        <p:spPr>
          <a:xfrm>
            <a:off x="5029200" y="6321445"/>
            <a:ext cx="3276600" cy="307777"/>
          </a:xfrm>
          <a:prstGeom prst="rect">
            <a:avLst/>
          </a:prstGeom>
          <a:noFill/>
        </p:spPr>
        <p:txBody>
          <a:bodyPr>
            <a:spAutoFit/>
          </a:bodyPr>
          <a:lstStyle/>
          <a:p>
            <a:pPr algn="r" fontAlgn="base">
              <a:spcBef>
                <a:spcPct val="0"/>
              </a:spcBef>
              <a:spcAft>
                <a:spcPct val="0"/>
              </a:spcAft>
              <a:defRPr/>
            </a:pPr>
            <a:r>
              <a:rPr lang="en-US" sz="1400" i="1" dirty="0">
                <a:solidFill>
                  <a:srgbClr val="595959"/>
                </a:solidFill>
                <a:ea typeface="ＭＳ Ｐゴシック" pitchFamily="-106" charset="-128"/>
              </a:rPr>
              <a:t>CVSA Annual Conference, September 21, 2009</a:t>
            </a:r>
          </a:p>
        </p:txBody>
      </p:sp>
      <p:pic>
        <p:nvPicPr>
          <p:cNvPr id="3082" name="Picture 22" descr="DOT-logo_blue.jp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1" y="6300789"/>
            <a:ext cx="247651"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4856852"/>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Lst>
  <p:hf hdr="0" ftr="0" dt="0"/>
  <p:txStyles>
    <p:titleStyle>
      <a:lvl1pPr marL="342900" indent="-342900" algn="l" rtl="0" eaLnBrk="0" fontAlgn="base" hangingPunct="0">
        <a:spcBef>
          <a:spcPct val="0"/>
        </a:spcBef>
        <a:spcAft>
          <a:spcPct val="0"/>
        </a:spcAft>
        <a:defRPr sz="4000">
          <a:solidFill>
            <a:schemeClr val="bg1"/>
          </a:solidFill>
          <a:latin typeface="Garamond"/>
          <a:ea typeface="ＭＳ Ｐゴシック" charset="-128"/>
          <a:cs typeface="Garamond"/>
        </a:defRPr>
      </a:lvl1pPr>
      <a:lvl2pPr marL="342900" indent="-342900" algn="l" rtl="0" eaLnBrk="0" fontAlgn="base" hangingPunct="0">
        <a:spcBef>
          <a:spcPct val="0"/>
        </a:spcBef>
        <a:spcAft>
          <a:spcPct val="0"/>
        </a:spcAft>
        <a:defRPr sz="4000">
          <a:solidFill>
            <a:schemeClr val="bg1"/>
          </a:solidFill>
          <a:latin typeface="Garamond" pitchFamily="-106" charset="0"/>
          <a:ea typeface="ＭＳ Ｐゴシック" charset="-128"/>
          <a:cs typeface="Garamond" pitchFamily="-106" charset="0"/>
        </a:defRPr>
      </a:lvl2pPr>
      <a:lvl3pPr marL="342900" indent="-342900" algn="l" rtl="0" eaLnBrk="0" fontAlgn="base" hangingPunct="0">
        <a:spcBef>
          <a:spcPct val="0"/>
        </a:spcBef>
        <a:spcAft>
          <a:spcPct val="0"/>
        </a:spcAft>
        <a:defRPr sz="4000">
          <a:solidFill>
            <a:schemeClr val="bg1"/>
          </a:solidFill>
          <a:latin typeface="Garamond" pitchFamily="-106" charset="0"/>
          <a:ea typeface="ＭＳ Ｐゴシック" charset="-128"/>
          <a:cs typeface="Garamond" pitchFamily="-106" charset="0"/>
        </a:defRPr>
      </a:lvl3pPr>
      <a:lvl4pPr marL="342900" indent="-342900" algn="l" rtl="0" eaLnBrk="0" fontAlgn="base" hangingPunct="0">
        <a:spcBef>
          <a:spcPct val="0"/>
        </a:spcBef>
        <a:spcAft>
          <a:spcPct val="0"/>
        </a:spcAft>
        <a:defRPr sz="4000">
          <a:solidFill>
            <a:schemeClr val="bg1"/>
          </a:solidFill>
          <a:latin typeface="Garamond" pitchFamily="-106" charset="0"/>
          <a:ea typeface="ＭＳ Ｐゴシック" charset="-128"/>
          <a:cs typeface="Garamond" pitchFamily="-106" charset="0"/>
        </a:defRPr>
      </a:lvl4pPr>
      <a:lvl5pPr marL="342900" indent="-342900" algn="l" rtl="0" eaLnBrk="0" fontAlgn="base" hangingPunct="0">
        <a:spcBef>
          <a:spcPct val="0"/>
        </a:spcBef>
        <a:spcAft>
          <a:spcPct val="0"/>
        </a:spcAft>
        <a:defRPr sz="4000">
          <a:solidFill>
            <a:schemeClr val="bg1"/>
          </a:solidFill>
          <a:latin typeface="Garamond" pitchFamily="-106" charset="0"/>
          <a:ea typeface="ＭＳ Ｐゴシック" charset="-128"/>
          <a:cs typeface="Garamond" pitchFamily="-106" charset="0"/>
        </a:defRPr>
      </a:lvl5pPr>
      <a:lvl6pPr marL="457200" algn="l" rtl="0" eaLnBrk="1" fontAlgn="base" hangingPunct="1">
        <a:spcBef>
          <a:spcPct val="0"/>
        </a:spcBef>
        <a:spcAft>
          <a:spcPct val="0"/>
        </a:spcAft>
        <a:defRPr sz="4400">
          <a:solidFill>
            <a:schemeClr val="bg1"/>
          </a:solidFill>
          <a:latin typeface="Garamond" pitchFamily="18" charset="0"/>
        </a:defRPr>
      </a:lvl6pPr>
      <a:lvl7pPr marL="914400" algn="l" rtl="0" eaLnBrk="1" fontAlgn="base" hangingPunct="1">
        <a:spcBef>
          <a:spcPct val="0"/>
        </a:spcBef>
        <a:spcAft>
          <a:spcPct val="0"/>
        </a:spcAft>
        <a:defRPr sz="4400">
          <a:solidFill>
            <a:schemeClr val="bg1"/>
          </a:solidFill>
          <a:latin typeface="Garamond" pitchFamily="18" charset="0"/>
        </a:defRPr>
      </a:lvl7pPr>
      <a:lvl8pPr marL="1371600" algn="l" rtl="0" eaLnBrk="1" fontAlgn="base" hangingPunct="1">
        <a:spcBef>
          <a:spcPct val="0"/>
        </a:spcBef>
        <a:spcAft>
          <a:spcPct val="0"/>
        </a:spcAft>
        <a:defRPr sz="4400">
          <a:solidFill>
            <a:schemeClr val="bg1"/>
          </a:solidFill>
          <a:latin typeface="Garamond" pitchFamily="18" charset="0"/>
        </a:defRPr>
      </a:lvl8pPr>
      <a:lvl9pPr marL="1828800" algn="l" rtl="0" eaLnBrk="1" fontAlgn="base" hangingPunct="1">
        <a:spcBef>
          <a:spcPct val="0"/>
        </a:spcBef>
        <a:spcAft>
          <a:spcPct val="0"/>
        </a:spcAft>
        <a:defRPr sz="4400">
          <a:solidFill>
            <a:schemeClr val="bg1"/>
          </a:solidFill>
          <a:latin typeface="Garamond" pitchFamily="18" charset="0"/>
        </a:defRPr>
      </a:lvl9pPr>
    </p:titleStyle>
    <p:bodyStyle>
      <a:lvl1pPr marL="342900" indent="-342900" algn="l" rtl="0" eaLnBrk="0" fontAlgn="base" hangingPunct="0">
        <a:spcBef>
          <a:spcPct val="20000"/>
        </a:spcBef>
        <a:spcAft>
          <a:spcPct val="0"/>
        </a:spcAft>
        <a:buChar char="•"/>
        <a:defRPr sz="3000">
          <a:solidFill>
            <a:schemeClr val="tx1"/>
          </a:solidFill>
          <a:latin typeface="+mn-lt"/>
          <a:ea typeface="ＭＳ Ｐゴシック"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1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latin typeface="Arial" charset="0"/>
                <a:ea typeface="ＭＳ Ｐゴシック" pitchFamily="-65" charset="-128"/>
              </a:defRPr>
            </a:lvl1pPr>
          </a:lstStyle>
          <a:p>
            <a:pPr defTabSz="457200" fontAlgn="base">
              <a:spcBef>
                <a:spcPct val="0"/>
              </a:spcBef>
              <a:spcAft>
                <a:spcPct val="0"/>
              </a:spcAft>
              <a:defRPr/>
            </a:pPr>
            <a:fld id="{52876F45-BA82-4FB3-B5E4-DD5D69A84713}" type="datetime1">
              <a:rPr lang="en-US" sz="1400">
                <a:solidFill>
                  <a:srgbClr val="000000"/>
                </a:solidFill>
              </a:rPr>
              <a:pPr defTabSz="457200" fontAlgn="base">
                <a:spcBef>
                  <a:spcPct val="0"/>
                </a:spcBef>
                <a:spcAft>
                  <a:spcPct val="0"/>
                </a:spcAft>
                <a:defRPr/>
              </a:pPr>
              <a:t>6/18/2019</a:t>
            </a:fld>
            <a:endParaRPr lang="en-US" sz="1400" dirty="0">
              <a:solidFill>
                <a:srgbClr val="000000"/>
              </a:solidFill>
            </a:endParaRPr>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a:latin typeface="Arial" charset="0"/>
                <a:ea typeface="ＭＳ Ｐゴシック" pitchFamily="-65" charset="-128"/>
              </a:defRPr>
            </a:lvl1pPr>
          </a:lstStyle>
          <a:p>
            <a:pPr defTabSz="457200" fontAlgn="base">
              <a:spcBef>
                <a:spcPct val="0"/>
              </a:spcBef>
              <a:spcAft>
                <a:spcPct val="0"/>
              </a:spcAft>
              <a:defRPr/>
            </a:pPr>
            <a:endParaRPr lang="en-US" sz="1400" dirty="0">
              <a:solidFill>
                <a:srgbClr val="000000"/>
              </a:solidFill>
            </a:endParaRPr>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a:latin typeface="Arial" charset="0"/>
                <a:ea typeface="ＭＳ Ｐゴシック" pitchFamily="-65" charset="-128"/>
              </a:defRPr>
            </a:lvl1pPr>
          </a:lstStyle>
          <a:p>
            <a:pPr defTabSz="457200" fontAlgn="base">
              <a:spcBef>
                <a:spcPct val="0"/>
              </a:spcBef>
              <a:spcAft>
                <a:spcPct val="0"/>
              </a:spcAft>
              <a:defRPr/>
            </a:pPr>
            <a:fld id="{70A25D4A-390D-42F3-896E-057DF5361B05}" type="slidenum">
              <a:rPr lang="en-US" sz="1400">
                <a:solidFill>
                  <a:srgbClr val="000000"/>
                </a:solidFill>
              </a:rPr>
              <a:pPr defTabSz="457200" fontAlgn="base">
                <a:spcBef>
                  <a:spcPct val="0"/>
                </a:spcBef>
                <a:spcAft>
                  <a:spcPct val="0"/>
                </a:spcAft>
                <a:defRPr/>
              </a:pPr>
              <a:t>‹#›</a:t>
            </a:fld>
            <a:endParaRPr lang="en-US" sz="1400" dirty="0">
              <a:solidFill>
                <a:srgbClr val="000000"/>
              </a:solidFill>
            </a:endParaRPr>
          </a:p>
        </p:txBody>
      </p:sp>
    </p:spTree>
    <p:extLst>
      <p:ext uri="{BB962C8B-B14F-4D97-AF65-F5344CB8AC3E}">
        <p14:creationId xmlns:p14="http://schemas.microsoft.com/office/powerpoint/2010/main" val="3599203301"/>
      </p:ext>
    </p:extLst>
  </p:cSld>
  <p:clrMap bg1="lt1" tx1="dk1" bg2="lt2" tx2="dk2" accent1="accent1" accent2="accent2" accent3="accent3" accent4="accent4" accent5="accent5" accent6="accent6" hlink="hlink" folHlink="folHlink"/>
  <p:sldLayoutIdLst>
    <p:sldLayoutId id="2147484245" r:id="rId1"/>
    <p:sldLayoutId id="2147484246" r:id="rId2"/>
    <p:sldLayoutId id="2147484247" r:id="rId3"/>
    <p:sldLayoutId id="2147484248" r:id="rId4"/>
    <p:sldLayoutId id="2147484249" r:id="rId5"/>
    <p:sldLayoutId id="2147484250" r:id="rId6"/>
    <p:sldLayoutId id="2147484251" r:id="rId7"/>
    <p:sldLayoutId id="2147484252" r:id="rId8"/>
    <p:sldLayoutId id="2147484253" r:id="rId9"/>
    <p:sldLayoutId id="2147484254" r:id="rId10"/>
    <p:sldLayoutId id="2147484255"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1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rgbClr val="000000"/>
                </a:solidFill>
                <a:latin typeface="Arial" charset="0"/>
                <a:ea typeface="ＭＳ Ｐゴシック" pitchFamily="-65" charset="-128"/>
              </a:defRPr>
            </a:lvl1pPr>
          </a:lstStyle>
          <a:p>
            <a:pPr defTabSz="457200" fontAlgn="base">
              <a:spcBef>
                <a:spcPct val="0"/>
              </a:spcBef>
              <a:spcAft>
                <a:spcPct val="0"/>
              </a:spcAft>
              <a:defRPr/>
            </a:pPr>
            <a:fld id="{A6349B05-9F37-400D-971C-4B5431A3F2AA}" type="datetime1">
              <a:rPr lang="en-US" sz="1400"/>
              <a:pPr defTabSz="457200" fontAlgn="base">
                <a:spcBef>
                  <a:spcPct val="0"/>
                </a:spcBef>
                <a:spcAft>
                  <a:spcPct val="0"/>
                </a:spcAft>
                <a:defRPr/>
              </a:pPr>
              <a:t>6/18/2019</a:t>
            </a:fld>
            <a:endParaRPr lang="en-US" sz="1400" dirty="0"/>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a:solidFill>
                  <a:srgbClr val="000000"/>
                </a:solidFill>
                <a:latin typeface="Arial" charset="0"/>
                <a:ea typeface="ＭＳ Ｐゴシック" pitchFamily="-65" charset="-128"/>
              </a:defRPr>
            </a:lvl1pPr>
          </a:lstStyle>
          <a:p>
            <a:pPr defTabSz="457200" fontAlgn="base">
              <a:spcBef>
                <a:spcPct val="0"/>
              </a:spcBef>
              <a:spcAft>
                <a:spcPct val="0"/>
              </a:spcAft>
              <a:defRPr/>
            </a:pPr>
            <a:endParaRPr lang="en-US" sz="1400" dirty="0"/>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a:solidFill>
                  <a:srgbClr val="000000"/>
                </a:solidFill>
                <a:latin typeface="Arial" charset="0"/>
                <a:ea typeface="ＭＳ Ｐゴシック" pitchFamily="-65" charset="-128"/>
              </a:defRPr>
            </a:lvl1pPr>
          </a:lstStyle>
          <a:p>
            <a:pPr defTabSz="457200" fontAlgn="base">
              <a:spcBef>
                <a:spcPct val="0"/>
              </a:spcBef>
              <a:spcAft>
                <a:spcPct val="0"/>
              </a:spcAft>
              <a:defRPr/>
            </a:pPr>
            <a:endParaRPr lang="en-US" sz="1400" dirty="0"/>
          </a:p>
        </p:txBody>
      </p:sp>
    </p:spTree>
    <p:extLst>
      <p:ext uri="{BB962C8B-B14F-4D97-AF65-F5344CB8AC3E}">
        <p14:creationId xmlns:p14="http://schemas.microsoft.com/office/powerpoint/2010/main" val="2616785933"/>
      </p:ext>
    </p:extLst>
  </p:cSld>
  <p:clrMap bg1="lt1" tx1="dk1" bg2="lt2" tx2="dk2" accent1="accent1" accent2="accent2" accent3="accent3" accent4="accent4" accent5="accent5" accent6="accent6" hlink="hlink" folHlink="folHlink"/>
  <p:sldLayoutIdLst>
    <p:sldLayoutId id="2147484269" r:id="rId1"/>
    <p:sldLayoutId id="2147484270" r:id="rId2"/>
    <p:sldLayoutId id="2147484271" r:id="rId3"/>
    <p:sldLayoutId id="2147484272" r:id="rId4"/>
    <p:sldLayoutId id="2147484273" r:id="rId5"/>
    <p:sldLayoutId id="2147484274" r:id="rId6"/>
    <p:sldLayoutId id="2147484275" r:id="rId7"/>
    <p:sldLayoutId id="2147484276" r:id="rId8"/>
    <p:sldLayoutId id="2147484277" r:id="rId9"/>
    <p:sldLayoutId id="2147484278" r:id="rId10"/>
    <p:sldLayoutId id="214748427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EECA8-8FB6-46D2-9321-ECEBD76D462D}" type="datetimeFigureOut">
              <a:rPr lang="en-US" smtClean="0"/>
              <a:t>6/18/2019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5B149-3314-4B0E-A1C6-47CCEF8E5C21}" type="slidenum">
              <a:rPr lang="en-US" smtClean="0"/>
              <a:t>‹#›</a:t>
            </a:fld>
            <a:endParaRPr lang="en-US"/>
          </a:p>
        </p:txBody>
      </p:sp>
    </p:spTree>
    <p:extLst>
      <p:ext uri="{BB962C8B-B14F-4D97-AF65-F5344CB8AC3E}">
        <p14:creationId xmlns:p14="http://schemas.microsoft.com/office/powerpoint/2010/main" val="2357553900"/>
      </p:ext>
    </p:extLst>
  </p:cSld>
  <p:clrMap bg1="lt1" tx1="dk1" bg2="lt2" tx2="dk2" accent1="accent1" accent2="accent2" accent3="accent3" accent4="accent4" accent5="accent5" accent6="accent6" hlink="hlink" folHlink="folHlink"/>
  <p:sldLayoutIdLst>
    <p:sldLayoutId id="2147484319" r:id="rId1"/>
    <p:sldLayoutId id="2147484320" r:id="rId2"/>
    <p:sldLayoutId id="2147484321" r:id="rId3"/>
    <p:sldLayoutId id="2147484322" r:id="rId4"/>
    <p:sldLayoutId id="2147484323" r:id="rId5"/>
    <p:sldLayoutId id="2147484324" r:id="rId6"/>
    <p:sldLayoutId id="2147484325" r:id="rId7"/>
    <p:sldLayoutId id="2147484326" r:id="rId8"/>
    <p:sldLayoutId id="2147484327" r:id="rId9"/>
    <p:sldLayoutId id="2147484328" r:id="rId10"/>
    <p:sldLayoutId id="21474843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solidFill>
                  <a:srgbClr val="FF0000"/>
                </a:solidFill>
              </a:rPr>
              <a:t>HEAT, HOT, HEY, HO!</a:t>
            </a:r>
            <a:endParaRPr lang="en-US" sz="7200" b="1" dirty="0">
              <a:solidFill>
                <a:srgbClr val="FF0000"/>
              </a:solidFill>
            </a:endParaRPr>
          </a:p>
        </p:txBody>
      </p:sp>
      <p:pic>
        <p:nvPicPr>
          <p:cNvPr id="8" name="Picture 7"/>
          <p:cNvPicPr>
            <a:picLocks noChangeAspect="1"/>
          </p:cNvPicPr>
          <p:nvPr/>
        </p:nvPicPr>
        <p:blipFill>
          <a:blip r:embed="rId2"/>
          <a:stretch>
            <a:fillRect/>
          </a:stretch>
        </p:blipFill>
        <p:spPr>
          <a:xfrm>
            <a:off x="457200" y="1524000"/>
            <a:ext cx="4050575" cy="4648200"/>
          </a:xfrm>
          <a:prstGeom prst="rect">
            <a:avLst/>
          </a:prstGeom>
        </p:spPr>
      </p:pic>
      <p:sp>
        <p:nvSpPr>
          <p:cNvPr id="9" name="TextBox 8"/>
          <p:cNvSpPr txBox="1"/>
          <p:nvPr/>
        </p:nvSpPr>
        <p:spPr>
          <a:xfrm>
            <a:off x="4648200" y="1676400"/>
            <a:ext cx="4343400" cy="39703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Good timing to talk about heat injury prevention!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The Win VA plant has shared a “Heat Guideline” as a best practice SOP.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Portal &gt;Safety Procedures &amp; Training &gt; First Aid &amp; BBP </a:t>
            </a: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901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0070C0"/>
                </a:solidFill>
              </a:rPr>
              <a:t>SOP Heat Guideline</a:t>
            </a:r>
            <a:endParaRPr lang="en-US" sz="6600" b="1" dirty="0">
              <a:solidFill>
                <a:srgbClr val="0070C0"/>
              </a:solidFill>
            </a:endParaRPr>
          </a:p>
        </p:txBody>
      </p:sp>
      <p:pic>
        <p:nvPicPr>
          <p:cNvPr id="205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748" y="1600199"/>
            <a:ext cx="4948451" cy="5044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5410199" y="2326481"/>
            <a:ext cx="3657601"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Be familiar with the heat index and what corresponding steps to take.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Use a heat </a:t>
            </a:r>
            <a:r>
              <a:rPr kumimoji="0" lang="en-US" sz="1800" b="0" i="0" u="none" strike="noStrike" kern="1200" cap="none" spc="0" normalizeH="0" baseline="0" noProof="0" dirty="0">
                <a:ln>
                  <a:noFill/>
                </a:ln>
                <a:solidFill>
                  <a:prstClr val="black"/>
                </a:solidFill>
                <a:effectLst/>
                <a:uLnTx/>
                <a:uFillTx/>
                <a:latin typeface="Calibri"/>
                <a:ea typeface="+mn-ea"/>
                <a:cs typeface="+mn-cs"/>
              </a:rPr>
              <a:t>stress </a:t>
            </a: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thermometer.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Provide potable </a:t>
            </a:r>
            <a:r>
              <a:rPr kumimoji="0" lang="en-US" sz="1800" b="0" i="0" u="none" strike="noStrike" kern="1200" cap="none" spc="0" normalizeH="0" baseline="0" noProof="0" dirty="0">
                <a:ln>
                  <a:noFill/>
                </a:ln>
                <a:solidFill>
                  <a:prstClr val="black"/>
                </a:solidFill>
                <a:effectLst/>
                <a:uLnTx/>
                <a:uFillTx/>
                <a:latin typeface="Calibri"/>
                <a:ea typeface="+mn-ea"/>
                <a:cs typeface="+mn-cs"/>
              </a:rPr>
              <a:t>water supply</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a:t>
            </a: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ith Gatorade packets.</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Identify a cool </a:t>
            </a:r>
            <a:r>
              <a:rPr kumimoji="0" lang="en-US" sz="1800" b="0" i="0" u="none" strike="noStrike" kern="1200" cap="none" spc="0" normalizeH="0" baseline="0" noProof="0" dirty="0">
                <a:ln>
                  <a:noFill/>
                </a:ln>
                <a:solidFill>
                  <a:prstClr val="black"/>
                </a:solidFill>
                <a:effectLst/>
                <a:uLnTx/>
                <a:uFillTx/>
                <a:latin typeface="Calibri"/>
                <a:ea typeface="+mn-ea"/>
                <a:cs typeface="+mn-cs"/>
              </a:rPr>
              <a:t>area to retreat </a:t>
            </a: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to.</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Consider external </a:t>
            </a:r>
            <a:r>
              <a:rPr kumimoji="0" lang="en-US" sz="1800" b="0" i="0" u="none" strike="noStrike" kern="1200" cap="none" spc="0" normalizeH="0" baseline="0" noProof="0" dirty="0">
                <a:ln>
                  <a:noFill/>
                </a:ln>
                <a:solidFill>
                  <a:prstClr val="black"/>
                </a:solidFill>
                <a:effectLst/>
                <a:uLnTx/>
                <a:uFillTx/>
                <a:latin typeface="Calibri"/>
                <a:ea typeface="+mn-ea"/>
                <a:cs typeface="+mn-cs"/>
              </a:rPr>
              <a:t>cooling devices</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Ex: Cooling </a:t>
            </a: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bandanas, vests, etc.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1901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2000" y="1641396"/>
            <a:ext cx="3109800" cy="4952645"/>
          </a:xfrm>
          <a:prstGeom prst="rect">
            <a:avLst/>
          </a:prstGeom>
        </p:spPr>
      </p:pic>
      <p:sp>
        <p:nvSpPr>
          <p:cNvPr id="5" name="TextBox 4"/>
          <p:cNvSpPr txBox="1"/>
          <p:nvPr/>
        </p:nvSpPr>
        <p:spPr>
          <a:xfrm>
            <a:off x="0" y="533400"/>
            <a:ext cx="9144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AMBIENT WEATHER WS-HE01 HANDHELD HEAT STRESS INDEX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WITH DEW POINT MONITOR, TEMPERATURE &amp; HUMIDITY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4260000" y="2362200"/>
            <a:ext cx="4495800" cy="31700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a:ea typeface="+mn-ea"/>
                <a:cs typeface="+mn-cs"/>
              </a:rPr>
              <a:t>Approximately $30.00 each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a:ea typeface="+mn-ea"/>
                <a:cs typeface="+mn-cs"/>
              </a:rPr>
              <a:t>Emits audible </a:t>
            </a:r>
            <a:r>
              <a:rPr kumimoji="0" lang="en-US" sz="2000" b="1" i="0" u="none" strike="noStrike" kern="1200" cap="none" spc="0" normalizeH="0" baseline="0" noProof="0" dirty="0">
                <a:ln>
                  <a:noFill/>
                </a:ln>
                <a:solidFill>
                  <a:prstClr val="black"/>
                </a:solidFill>
                <a:effectLst/>
                <a:uLnTx/>
                <a:uFillTx/>
                <a:latin typeface="Calibri"/>
                <a:ea typeface="+mn-ea"/>
                <a:cs typeface="+mn-cs"/>
              </a:rPr>
              <a:t>warning sounds before heat index reaches critical </a:t>
            </a:r>
            <a:r>
              <a:rPr kumimoji="0" lang="en-US" sz="2000" b="1" i="0" u="none" strike="noStrike" kern="1200" cap="none" spc="0" normalizeH="0" baseline="0" noProof="0" dirty="0" smtClean="0">
                <a:ln>
                  <a:noFill/>
                </a:ln>
                <a:solidFill>
                  <a:prstClr val="black"/>
                </a:solidFill>
                <a:effectLst/>
                <a:uLnTx/>
                <a:uFillTx/>
                <a:latin typeface="Calibri"/>
                <a:ea typeface="+mn-ea"/>
                <a:cs typeface="+mn-cs"/>
              </a:rPr>
              <a:t>levels.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a:ea typeface="+mn-ea"/>
                <a:cs typeface="+mn-cs"/>
              </a:rPr>
              <a:t>Remember, heat related illness can be prevented by following the fundamental recommendations &gt; stay hydrated; communicate; be aware of how you feel; and establish a work/rest regime.</a:t>
            </a:r>
            <a:endParaRPr kumimoji="0" lang="en-US" sz="2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8208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1149489"/>
            <a:ext cx="8991600" cy="575542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latin typeface="Calibri"/>
                <a:ea typeface="+mn-ea"/>
                <a:cs typeface="+mn-cs"/>
              </a:rPr>
              <a:t>DID YOU KNOW….</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Over exertion in the heat can lead to Heat Cramps, Heat Exhaustion and finally HEAT STROKE. We say “finally” because HEAT STROKE can KILL you. If you feel that you are getting overcome by a heat related issue ask for help!</a:t>
            </a:r>
            <a:endParaRPr kumimoji="0" lang="en-US" sz="2400" b="1" i="0" u="sng" strike="noStrike" kern="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sng" strike="noStrike" kern="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latin typeface="Calibri"/>
                <a:ea typeface="+mn-ea"/>
                <a:cs typeface="+mn-cs"/>
              </a:rPr>
              <a:t>WHAT TO WATCH FOR…</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Feeling weak, dizzy or lightheaded.</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Have a headache, rapid heart beat.</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Feel feverish, heating up, dry skin.</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prstClr val="black"/>
                </a:solidFill>
                <a:effectLst/>
                <a:uLnTx/>
                <a:uFillTx/>
                <a:latin typeface="Calibri"/>
                <a:ea typeface="+mn-ea"/>
                <a:cs typeface="+mn-cs"/>
              </a:rPr>
              <a:t>Get out of the heat, drink water, stay in a cool area.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prstClr val="black"/>
                </a:solidFill>
                <a:effectLst/>
                <a:uLnTx/>
                <a:uFillTx/>
                <a:latin typeface="Calibri"/>
                <a:ea typeface="+mn-ea"/>
                <a:cs typeface="+mn-cs"/>
              </a:rPr>
              <a:t>Avoid caffeine.  Do NOT drink alcohol.</a:t>
            </a:r>
            <a:endParaRPr kumimoji="0" lang="en-US" sz="1200" b="1"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Calibri"/>
                <a:ea typeface="+mn-ea"/>
                <a:cs typeface="+mn-cs"/>
              </a:rPr>
              <a:t>LET’S THINK SAFETY + ACT SAFELY EVERY DAY!</a:t>
            </a:r>
          </a:p>
        </p:txBody>
      </p:sp>
      <p:sp>
        <p:nvSpPr>
          <p:cNvPr id="8" name="TextBox 7"/>
          <p:cNvSpPr txBox="1"/>
          <p:nvPr/>
        </p:nvSpPr>
        <p:spPr>
          <a:xfrm>
            <a:off x="0" y="228600"/>
            <a:ext cx="91440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smtClean="0">
                <a:ln>
                  <a:noFill/>
                </a:ln>
                <a:solidFill>
                  <a:srgbClr val="FF0000"/>
                </a:solidFill>
                <a:effectLst/>
                <a:uLnTx/>
                <a:uFillTx/>
                <a:latin typeface="Calibri"/>
                <a:ea typeface="+mn-ea"/>
                <a:cs typeface="+mn-cs"/>
              </a:rPr>
              <a:t>HEAT INJURY PREVENTION TIPS</a:t>
            </a:r>
            <a:endParaRPr kumimoji="0" lang="en-US" sz="4800" b="1" i="0" u="none" strike="noStrike" kern="1200" cap="none" spc="0" normalizeH="0" baseline="0" noProof="0" dirty="0">
              <a:ln>
                <a:noFill/>
              </a:ln>
              <a:solidFill>
                <a:srgbClr val="FF0000"/>
              </a:solidFill>
              <a:effectLst/>
              <a:uLnTx/>
              <a:uFillTx/>
              <a:latin typeface="Calibri"/>
              <a:ea typeface="+mn-ea"/>
              <a:cs typeface="+mn-cs"/>
            </a:endParaRPr>
          </a:p>
        </p:txBody>
      </p:sp>
      <p:pic>
        <p:nvPicPr>
          <p:cNvPr id="9" name="Picture 8"/>
          <p:cNvPicPr>
            <a:picLocks noChangeAspect="1"/>
          </p:cNvPicPr>
          <p:nvPr/>
        </p:nvPicPr>
        <p:blipFill>
          <a:blip r:embed="rId2"/>
          <a:stretch>
            <a:fillRect/>
          </a:stretch>
        </p:blipFill>
        <p:spPr>
          <a:xfrm flipH="1">
            <a:off x="5486400" y="2716416"/>
            <a:ext cx="2438400" cy="2583809"/>
          </a:xfrm>
          <a:prstGeom prst="rect">
            <a:avLst/>
          </a:prstGeom>
        </p:spPr>
      </p:pic>
    </p:spTree>
    <p:extLst>
      <p:ext uri="{BB962C8B-B14F-4D97-AF65-F5344CB8AC3E}">
        <p14:creationId xmlns:p14="http://schemas.microsoft.com/office/powerpoint/2010/main" val="400628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3786" y="685800"/>
            <a:ext cx="8436428" cy="5638800"/>
          </a:xfrm>
          <a:prstGeom prst="rect">
            <a:avLst/>
          </a:prstGeom>
        </p:spPr>
      </p:pic>
    </p:spTree>
    <p:extLst>
      <p:ext uri="{BB962C8B-B14F-4D97-AF65-F5344CB8AC3E}">
        <p14:creationId xmlns:p14="http://schemas.microsoft.com/office/powerpoint/2010/main" val="138675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04800"/>
            <a:ext cx="3218646" cy="6553199"/>
          </a:xfrm>
        </p:spPr>
        <p:txBody>
          <a:bodyPr>
            <a:normAutofit fontScale="40000" lnSpcReduction="20000"/>
          </a:bodyPr>
          <a:lstStyle/>
          <a:p>
            <a:r>
              <a:rPr lang="en-US" sz="7000" b="1" dirty="0" smtClean="0">
                <a:solidFill>
                  <a:schemeClr val="tx1"/>
                </a:solidFill>
              </a:rPr>
              <a:t>Urine Color Chart</a:t>
            </a:r>
          </a:p>
          <a:p>
            <a:endParaRPr lang="en-US" sz="4500" b="1" dirty="0" smtClean="0">
              <a:solidFill>
                <a:schemeClr val="tx1"/>
              </a:solidFill>
            </a:endParaRPr>
          </a:p>
          <a:p>
            <a:pPr algn="l"/>
            <a:r>
              <a:rPr lang="en-US" sz="4500" dirty="0" smtClean="0">
                <a:solidFill>
                  <a:schemeClr val="tx1"/>
                </a:solidFill>
              </a:rPr>
              <a:t>The following Dehydration Urine Color Chart will help you use your urine color as an indicator of your level of dehydration and what actions you should take to help return your body back to a normal level of hydration.</a:t>
            </a:r>
          </a:p>
          <a:p>
            <a:pPr algn="l"/>
            <a:endParaRPr lang="en-US" sz="4500" dirty="0">
              <a:solidFill>
                <a:schemeClr val="tx1"/>
              </a:solidFill>
            </a:endParaRPr>
          </a:p>
          <a:p>
            <a:pPr algn="l"/>
            <a:r>
              <a:rPr lang="en-US" sz="4500" dirty="0" smtClean="0">
                <a:solidFill>
                  <a:schemeClr val="tx1"/>
                </a:solidFill>
              </a:rPr>
              <a:t>If your urine color is 4-5, you should drink a little water (1/4 liter) over the next hour or two</a:t>
            </a:r>
          </a:p>
          <a:p>
            <a:pPr algn="l"/>
            <a:endParaRPr lang="en-US" sz="4500" dirty="0">
              <a:solidFill>
                <a:schemeClr val="tx1"/>
              </a:solidFill>
            </a:endParaRPr>
          </a:p>
          <a:p>
            <a:pPr algn="l"/>
            <a:r>
              <a:rPr lang="en-US" sz="4500" dirty="0" smtClean="0">
                <a:solidFill>
                  <a:schemeClr val="tx1"/>
                </a:solidFill>
              </a:rPr>
              <a:t>If your urine color is 6-7, you should drink ¼ liter of water </a:t>
            </a:r>
            <a:r>
              <a:rPr lang="en-US" sz="4500" u="sng" dirty="0" smtClean="0">
                <a:solidFill>
                  <a:schemeClr val="tx1"/>
                </a:solidFill>
              </a:rPr>
              <a:t>right now</a:t>
            </a:r>
            <a:r>
              <a:rPr lang="en-US" sz="4500" dirty="0" smtClean="0">
                <a:solidFill>
                  <a:schemeClr val="tx1"/>
                </a:solidFill>
              </a:rPr>
              <a:t>.</a:t>
            </a:r>
          </a:p>
          <a:p>
            <a:pPr algn="l"/>
            <a:endParaRPr lang="en-US" sz="4500" dirty="0" smtClean="0">
              <a:solidFill>
                <a:schemeClr val="tx1"/>
              </a:solidFill>
            </a:endParaRPr>
          </a:p>
          <a:p>
            <a:pPr algn="l"/>
            <a:r>
              <a:rPr lang="en-US" sz="4500" dirty="0" smtClean="0">
                <a:solidFill>
                  <a:schemeClr val="tx1"/>
                </a:solidFill>
              </a:rPr>
              <a:t>If your urine is 8 or darker, drink two bottles of water right now.  If your urine is darker than this and /or brown or red, then dehydration may not be your problem.  Please consult your doctor.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1046" y="857250"/>
            <a:ext cx="5566792" cy="5057775"/>
          </a:xfrm>
          <a:prstGeom prst="rect">
            <a:avLst/>
          </a:prstGeom>
        </p:spPr>
      </p:pic>
      <p:sp>
        <p:nvSpPr>
          <p:cNvPr id="2" name="TextBox 1"/>
          <p:cNvSpPr txBox="1"/>
          <p:nvPr/>
        </p:nvSpPr>
        <p:spPr>
          <a:xfrm>
            <a:off x="3962400" y="304800"/>
            <a:ext cx="46482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Calibri"/>
                <a:ea typeface="+mn-ea"/>
                <a:cs typeface="+mn-cs"/>
              </a:rPr>
              <a:t>Are You Hydrated Enough?</a:t>
            </a:r>
            <a:endParaRPr kumimoji="0" lang="en-US" sz="2800" b="1"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2355234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6834" y="990600"/>
            <a:ext cx="7373296" cy="4800599"/>
          </a:xfrm>
          <a:prstGeom prst="rect">
            <a:avLst/>
          </a:prstGeom>
        </p:spPr>
      </p:pic>
    </p:spTree>
    <p:extLst>
      <p:ext uri="{BB962C8B-B14F-4D97-AF65-F5344CB8AC3E}">
        <p14:creationId xmlns:p14="http://schemas.microsoft.com/office/powerpoint/2010/main" val="2449469078"/>
      </p:ext>
    </p:extLst>
  </p:cSld>
  <p:clrMapOvr>
    <a:masterClrMapping/>
  </p:clrMapOvr>
</p:sld>
</file>

<file path=ppt/theme/theme1.xml><?xml version="1.0" encoding="utf-8"?>
<a:theme xmlns:a="http://schemas.openxmlformats.org/drawingml/2006/main" name="DA Webinar draft1">
  <a:themeElements>
    <a:clrScheme name="CommunciationsStrategyDec5V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mmunciationsStrategyDec5V14">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ommunciationsStrategyDec5V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mmunciationsStrategyDec5V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mmunciationsStrategyDec5V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mmunciationsStrategyDec5V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mmunciationsStrategyDec5V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mmunciationsStrategyDec5V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mmunciationsStrategyDec5V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mmunciationsStrategyDec5V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mmunciationsStrategyDec5V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mmunciationsStrategyDec5V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mmunciationsStrategyDec5V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mmunciationsStrategyDec5V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4D9C5C12-C12F-4A99-AB05-B3352BA9DC3F" xsi:nil="true"/>
    <Status xmlns="4D9C5C12-C12F-4A99-AB05-B3352BA9DC3F" xsi:nil="true"/>
    <AxSourceItemID xmlns="b9b9be73-2457-43b8-8a9b-eb79cdbf5f74" xsi:nil="true"/>
    <SPSDescription xmlns="4D9C5C12-C12F-4A99-AB05-B3352BA9DC3F" xsi:nil="true"/>
    <AxSourceListID xmlns="b9b9be73-2457-43b8-8a9b-eb79cdbf5f7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7B7D96F439B84CAA6BFB2237D7E7DE" ma:contentTypeVersion="7" ma:contentTypeDescription="Create a new document." ma:contentTypeScope="" ma:versionID="9e39a0aef0f3701528dd54adcef47c4e">
  <xsd:schema xmlns:xsd="http://www.w3.org/2001/XMLSchema" xmlns:xs="http://www.w3.org/2001/XMLSchema" xmlns:p="http://schemas.microsoft.com/office/2006/metadata/properties" xmlns:ns2="4D9C5C12-C12F-4A99-AB05-B3352BA9DC3F" xmlns:ns3="b9b9be73-2457-43b8-8a9b-eb79cdbf5f74" targetNamespace="http://schemas.microsoft.com/office/2006/metadata/properties" ma:root="true" ma:fieldsID="50ccdeebe1809f7b7b7d02d2f8cc3173" ns2:_="" ns3:_="">
    <xsd:import namespace="4D9C5C12-C12F-4A99-AB05-B3352BA9DC3F"/>
    <xsd:import namespace="b9b9be73-2457-43b8-8a9b-eb79cdbf5f74"/>
    <xsd:element name="properties">
      <xsd:complexType>
        <xsd:sequence>
          <xsd:element name="documentManagement">
            <xsd:complexType>
              <xsd:all>
                <xsd:element ref="ns2:Owner" minOccurs="0"/>
                <xsd:element ref="ns2:SPSDescription" minOccurs="0"/>
                <xsd:element ref="ns2:Status" minOccurs="0"/>
                <xsd:element ref="ns3:AxSourceListID" minOccurs="0"/>
                <xsd:element ref="ns3:AxSourceItem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9C5C12-C12F-4A99-AB05-B3352BA9DC3F" elementFormDefault="qualified">
    <xsd:import namespace="http://schemas.microsoft.com/office/2006/documentManagement/types"/>
    <xsd:import namespace="http://schemas.microsoft.com/office/infopath/2007/PartnerControls"/>
    <xsd:element name="Owner" ma:index="2" nillable="true" ma:displayName="Owner" ma:internalName="Owner">
      <xsd:simpleType>
        <xsd:restriction base="dms:Text"/>
      </xsd:simpleType>
    </xsd:element>
    <xsd:element name="SPSDescription" ma:index="3" nillable="true" ma:displayName="Description" ma:internalName="SPSDescription">
      <xsd:simpleType>
        <xsd:restriction base="dms:Note">
          <xsd:maxLength value="255"/>
        </xsd:restriction>
      </xsd:simpleType>
    </xsd:element>
    <xsd:element name="Status" ma:index="4" nillable="true" ma:displayName="Status" ma:internalName="Status">
      <xsd:simpleType>
        <xsd:restriction base="dms:Choice">
          <xsd:enumeration value="Rough"/>
          <xsd:enumeration value="Draft"/>
          <xsd:enumeration value="In Review"/>
          <xsd:enumeration value="Final"/>
        </xsd:restriction>
      </xsd:simpleType>
    </xsd:element>
  </xsd:schema>
  <xsd:schema xmlns:xsd="http://www.w3.org/2001/XMLSchema" xmlns:xs="http://www.w3.org/2001/XMLSchema" xmlns:dms="http://schemas.microsoft.com/office/2006/documentManagement/types" xmlns:pc="http://schemas.microsoft.com/office/infopath/2007/PartnerControls" targetNamespace="b9b9be73-2457-43b8-8a9b-eb79cdbf5f74" elementFormDefault="qualified">
    <xsd:import namespace="http://schemas.microsoft.com/office/2006/documentManagement/types"/>
    <xsd:import namespace="http://schemas.microsoft.com/office/infopath/2007/PartnerControls"/>
    <xsd:element name="AxSourceListID" ma:index="10" nillable="true" ma:displayName="AxSourceListID" ma:hidden="true" ma:internalName="AxSourceListID">
      <xsd:simpleType>
        <xsd:restriction base="dms:Unknown"/>
      </xsd:simpleType>
    </xsd:element>
    <xsd:element name="AxSourceItemID" ma:index="11" nillable="true" ma:displayName="AxSourceItemID" ma:hidden="true" ma:internalName="AxSourceItemI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0EF63E-D8DE-4B19-98C5-F1C8D6BE0639}">
  <ds:schemaRefs>
    <ds:schemaRef ds:uri="http://purl.org/dc/dcmitype/"/>
    <ds:schemaRef ds:uri="http://purl.org/dc/terms/"/>
    <ds:schemaRef ds:uri="http://purl.org/dc/elements/1.1/"/>
    <ds:schemaRef ds:uri="http://schemas.microsoft.com/office/infopath/2007/PartnerControls"/>
    <ds:schemaRef ds:uri="http://schemas.microsoft.com/office/2006/metadata/properties"/>
    <ds:schemaRef ds:uri="http://schemas.microsoft.com/office/2006/documentManagement/types"/>
    <ds:schemaRef ds:uri="b9b9be73-2457-43b8-8a9b-eb79cdbf5f74"/>
    <ds:schemaRef ds:uri="http://schemas.openxmlformats.org/package/2006/metadata/core-properties"/>
    <ds:schemaRef ds:uri="4D9C5C12-C12F-4A99-AB05-B3352BA9DC3F"/>
    <ds:schemaRef ds:uri="http://www.w3.org/XML/1998/namespace"/>
  </ds:schemaRefs>
</ds:datastoreItem>
</file>

<file path=customXml/itemProps2.xml><?xml version="1.0" encoding="utf-8"?>
<ds:datastoreItem xmlns:ds="http://schemas.openxmlformats.org/officeDocument/2006/customXml" ds:itemID="{F230E1CF-2DD6-40A3-B122-8769D26C3B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9C5C12-C12F-4A99-AB05-B3352BA9DC3F"/>
    <ds:schemaRef ds:uri="b9b9be73-2457-43b8-8a9b-eb79cdbf5f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035C91-FF73-45C4-8934-69D879128F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Thatch</Template>
  <TotalTime>3553</TotalTime>
  <Words>406</Words>
  <Application>Microsoft Office PowerPoint</Application>
  <PresentationFormat>On-screen Show (4:3)</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7</vt:i4>
      </vt:variant>
    </vt:vector>
  </HeadingPairs>
  <TitlesOfParts>
    <vt:vector size="15" baseType="lpstr">
      <vt:lpstr>ＭＳ Ｐゴシック</vt:lpstr>
      <vt:lpstr>Arial</vt:lpstr>
      <vt:lpstr>Calibri</vt:lpstr>
      <vt:lpstr>Garamond</vt:lpstr>
      <vt:lpstr>DA Webinar draft1</vt:lpstr>
      <vt:lpstr>Custom Design</vt:lpstr>
      <vt:lpstr>2_Custom Design</vt:lpstr>
      <vt:lpstr>Office Theme</vt:lpstr>
      <vt:lpstr>HEAT, HOT, HEY, HO!</vt:lpstr>
      <vt:lpstr>SOP Heat Guideline</vt:lpstr>
      <vt:lpstr>PowerPoint Presentation</vt:lpstr>
      <vt:lpstr>PowerPoint Presentation</vt:lpstr>
      <vt:lpstr>PowerPoint Presentation</vt:lpstr>
      <vt:lpstr>PowerPoint Presentation</vt:lpstr>
      <vt:lpstr>PowerPoint Presentation</vt:lpstr>
    </vt:vector>
  </TitlesOfParts>
  <Company>HP Hood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Crowley, Dave</cp:lastModifiedBy>
  <cp:revision>128</cp:revision>
  <cp:lastPrinted>2012-01-06T04:29:49Z</cp:lastPrinted>
  <dcterms:created xsi:type="dcterms:W3CDTF">2011-01-05T12:28:17Z</dcterms:created>
  <dcterms:modified xsi:type="dcterms:W3CDTF">2019-06-18T23:24:11Z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0x010100277B7D96F439B84CAA6BFB2237D7E7DE</vt:lpwstr>
  </property>
</Properties>
</file>