
<file path=[Content_Types].xml><?xml version="1.0" encoding="utf-8"?>
<Types xmlns="http://schemas.openxmlformats.org/package/2006/content-types">
  <Default Extension="bin" ContentType="image/unknown"/>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5"/>
  </p:sldMasterIdLst>
  <p:notesMasterIdLst>
    <p:notesMasterId r:id="rId77"/>
  </p:notesMasterIdLst>
  <p:handoutMasterIdLst>
    <p:handoutMasterId r:id="rId78"/>
  </p:handoutMasterIdLst>
  <p:sldIdLst>
    <p:sldId id="257" r:id="rId6"/>
    <p:sldId id="2147469123" r:id="rId7"/>
    <p:sldId id="305" r:id="rId8"/>
    <p:sldId id="260" r:id="rId9"/>
    <p:sldId id="267" r:id="rId10"/>
    <p:sldId id="265" r:id="rId11"/>
    <p:sldId id="261" r:id="rId12"/>
    <p:sldId id="266" r:id="rId13"/>
    <p:sldId id="2147469103" r:id="rId14"/>
    <p:sldId id="299" r:id="rId15"/>
    <p:sldId id="298" r:id="rId16"/>
    <p:sldId id="300" r:id="rId17"/>
    <p:sldId id="270" r:id="rId18"/>
    <p:sldId id="271" r:id="rId19"/>
    <p:sldId id="273" r:id="rId20"/>
    <p:sldId id="2147469122" r:id="rId21"/>
    <p:sldId id="269" r:id="rId22"/>
    <p:sldId id="268" r:id="rId23"/>
    <p:sldId id="274" r:id="rId24"/>
    <p:sldId id="2147469104" r:id="rId25"/>
    <p:sldId id="277" r:id="rId26"/>
    <p:sldId id="2147469115" r:id="rId27"/>
    <p:sldId id="2147469116" r:id="rId28"/>
    <p:sldId id="2147469117" r:id="rId29"/>
    <p:sldId id="282" r:id="rId30"/>
    <p:sldId id="309" r:id="rId31"/>
    <p:sldId id="2147469105" r:id="rId32"/>
    <p:sldId id="284" r:id="rId33"/>
    <p:sldId id="286" r:id="rId34"/>
    <p:sldId id="288" r:id="rId35"/>
    <p:sldId id="289" r:id="rId36"/>
    <p:sldId id="290" r:id="rId37"/>
    <p:sldId id="291" r:id="rId38"/>
    <p:sldId id="292" r:id="rId39"/>
    <p:sldId id="293" r:id="rId40"/>
    <p:sldId id="294" r:id="rId41"/>
    <p:sldId id="297" r:id="rId42"/>
    <p:sldId id="2147469119" r:id="rId43"/>
    <p:sldId id="303" r:id="rId44"/>
    <p:sldId id="306" r:id="rId45"/>
    <p:sldId id="2147469108" r:id="rId46"/>
    <p:sldId id="2147469118" r:id="rId47"/>
    <p:sldId id="308" r:id="rId48"/>
    <p:sldId id="312" r:id="rId49"/>
    <p:sldId id="313" r:id="rId50"/>
    <p:sldId id="304" r:id="rId51"/>
    <p:sldId id="314" r:id="rId52"/>
    <p:sldId id="317" r:id="rId53"/>
    <p:sldId id="287" r:id="rId54"/>
    <p:sldId id="316" r:id="rId55"/>
    <p:sldId id="319" r:id="rId56"/>
    <p:sldId id="318" r:id="rId57"/>
    <p:sldId id="2147469098" r:id="rId58"/>
    <p:sldId id="2147469092" r:id="rId59"/>
    <p:sldId id="2147469120" r:id="rId60"/>
    <p:sldId id="2147469095" r:id="rId61"/>
    <p:sldId id="2147469096" r:id="rId62"/>
    <p:sldId id="2147469102" r:id="rId63"/>
    <p:sldId id="2147469101" r:id="rId64"/>
    <p:sldId id="2147469121" r:id="rId65"/>
    <p:sldId id="2147469099" r:id="rId66"/>
    <p:sldId id="2147469106" r:id="rId67"/>
    <p:sldId id="285" r:id="rId68"/>
    <p:sldId id="296" r:id="rId69"/>
    <p:sldId id="307" r:id="rId70"/>
    <p:sldId id="315" r:id="rId71"/>
    <p:sldId id="301" r:id="rId72"/>
    <p:sldId id="2147469110" r:id="rId73"/>
    <p:sldId id="2147469112" r:id="rId74"/>
    <p:sldId id="280" r:id="rId75"/>
    <p:sldId id="2147469100" r:id="rId76"/>
  </p:sldIdLst>
  <p:sldSz cx="19507200" cy="10972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122B45"/>
    <a:srgbClr val="3C5C26"/>
    <a:srgbClr val="E60000"/>
    <a:srgbClr val="4183BF"/>
    <a:srgbClr val="761A51"/>
    <a:srgbClr val="C419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31" d="100"/>
          <a:sy n="31" d="100"/>
        </p:scale>
        <p:origin x="823" y="58"/>
      </p:cViewPr>
      <p:guideLst/>
    </p:cSldViewPr>
  </p:slideViewPr>
  <p:notesTextViewPr>
    <p:cViewPr>
      <p:scale>
        <a:sx n="1" d="1"/>
        <a:sy n="1" d="1"/>
      </p:scale>
      <p:origin x="0" y="0"/>
    </p:cViewPr>
  </p:notesTextViewPr>
  <p:sorterViewPr>
    <p:cViewPr>
      <p:scale>
        <a:sx n="83" d="100"/>
        <a:sy n="83" d="100"/>
      </p:scale>
      <p:origin x="0" y="-1123"/>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iagrams/_rels/data1.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34.jpeg"/><Relationship Id="rId3" Type="http://schemas.openxmlformats.org/officeDocument/2006/relationships/image" Target="../media/image19.jpeg"/><Relationship Id="rId21" Type="http://schemas.openxmlformats.org/officeDocument/2006/relationships/image" Target="../media/image37.jpe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image" Target="../media/image18.jpe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image" Target="../media/image17.jpeg"/><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19" Type="http://schemas.openxmlformats.org/officeDocument/2006/relationships/image" Target="../media/image35.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 Id="rId22" Type="http://schemas.openxmlformats.org/officeDocument/2006/relationships/image" Target="../media/image38.jpeg"/></Relationships>
</file>

<file path=ppt/diagrams/_rels/data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image" Target="../media/image39.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diagrams/_rels/data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image" Target="../media/image46.jpeg"/><Relationship Id="rId4" Type="http://schemas.openxmlformats.org/officeDocument/2006/relationships/image" Target="../media/image48.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34.jpeg"/><Relationship Id="rId3" Type="http://schemas.openxmlformats.org/officeDocument/2006/relationships/image" Target="../media/image19.jpeg"/><Relationship Id="rId21" Type="http://schemas.openxmlformats.org/officeDocument/2006/relationships/image" Target="../media/image37.jpe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image" Target="../media/image18.jpe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image" Target="../media/image17.jpeg"/><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19" Type="http://schemas.openxmlformats.org/officeDocument/2006/relationships/image" Target="../media/image35.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 Id="rId22" Type="http://schemas.openxmlformats.org/officeDocument/2006/relationships/image" Target="../media/image3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image" Target="../media/image39.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image" Target="../media/image46.jpeg"/><Relationship Id="rId4"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1EE58A-90BB-4925-ABD8-D16B9B5B4F98}"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14A044FE-EDEB-45FB-836A-F000557D1207}">
      <dgm:prSet phldrT="[Text]" custT="1"/>
      <dgm:spPr/>
      <dgm:t>
        <a:bodyPr/>
        <a:lstStyle/>
        <a:p>
          <a:r>
            <a:rPr lang="en-US" sz="900" b="1"/>
            <a:t>Courtney Bidney</a:t>
          </a:r>
          <a:r>
            <a:rPr lang="en-US" sz="900"/>
            <a:t>, General Mills</a:t>
          </a:r>
        </a:p>
      </dgm:t>
    </dgm:pt>
    <dgm:pt modelId="{C4B7BA1B-8B10-40B7-8CDA-876F2465C5C7}" type="parTrans" cxnId="{B8128755-8449-480E-B8E2-18759B3F423A}">
      <dgm:prSet/>
      <dgm:spPr/>
      <dgm:t>
        <a:bodyPr/>
        <a:lstStyle/>
        <a:p>
          <a:endParaRPr lang="en-US"/>
        </a:p>
      </dgm:t>
    </dgm:pt>
    <dgm:pt modelId="{487460BB-B80A-4E4A-A46B-209B487A7958}" type="sibTrans" cxnId="{B8128755-8449-480E-B8E2-18759B3F423A}">
      <dgm:prSet/>
      <dgm:spPr/>
      <dgm:t>
        <a:bodyPr/>
        <a:lstStyle/>
        <a:p>
          <a:endParaRPr lang="en-US"/>
        </a:p>
      </dgm:t>
    </dgm:pt>
    <dgm:pt modelId="{1AB8F51B-F153-4F8B-8E9A-152E2A2DF8D6}">
      <dgm:prSet custT="1"/>
      <dgm:spPr/>
      <dgm:t>
        <a:bodyPr/>
        <a:lstStyle/>
        <a:p>
          <a:r>
            <a:rPr lang="en-US" sz="900" b="1"/>
            <a:t>Philippe</a:t>
          </a:r>
          <a:r>
            <a:rPr lang="en-US" sz="1000" b="1"/>
            <a:t> </a:t>
          </a:r>
          <a:r>
            <a:rPr lang="en-US" sz="900" b="1" err="1"/>
            <a:t>Caradec</a:t>
          </a:r>
          <a:r>
            <a:rPr lang="en-US" sz="900"/>
            <a:t>, Danone North America</a:t>
          </a:r>
          <a:endParaRPr lang="en-US" sz="1000"/>
        </a:p>
      </dgm:t>
    </dgm:pt>
    <dgm:pt modelId="{A33D4CB9-079D-4886-AAC0-7B1C9793C22A}" type="parTrans" cxnId="{D64107F6-141B-4848-8A7E-A03C8ED09A72}">
      <dgm:prSet/>
      <dgm:spPr/>
      <dgm:t>
        <a:bodyPr/>
        <a:lstStyle/>
        <a:p>
          <a:endParaRPr lang="en-US"/>
        </a:p>
      </dgm:t>
    </dgm:pt>
    <dgm:pt modelId="{0E1C5A8D-CAE5-41D8-8D5A-CA92C3989031}" type="sibTrans" cxnId="{D64107F6-141B-4848-8A7E-A03C8ED09A72}">
      <dgm:prSet/>
      <dgm:spPr/>
      <dgm:t>
        <a:bodyPr/>
        <a:lstStyle/>
        <a:p>
          <a:endParaRPr lang="en-US"/>
        </a:p>
      </dgm:t>
    </dgm:pt>
    <dgm:pt modelId="{E1159FC4-B2F0-4B3C-B1BB-14A3565DEC11}">
      <dgm:prSet custT="1"/>
      <dgm:spPr/>
      <dgm:t>
        <a:bodyPr/>
        <a:lstStyle/>
        <a:p>
          <a:r>
            <a:rPr lang="en-US" sz="900" b="1"/>
            <a:t>Patrick Carroll, </a:t>
          </a:r>
          <a:r>
            <a:rPr lang="en-US" sz="900"/>
            <a:t>IMA Dairy &amp; Food USA</a:t>
          </a:r>
        </a:p>
      </dgm:t>
    </dgm:pt>
    <dgm:pt modelId="{ACDCA6E9-7AF8-4840-89BA-88630F088D57}" type="parTrans" cxnId="{8B5A3DB2-E9A8-4B59-8FE2-CBC331412EF5}">
      <dgm:prSet/>
      <dgm:spPr/>
      <dgm:t>
        <a:bodyPr/>
        <a:lstStyle/>
        <a:p>
          <a:endParaRPr lang="en-US"/>
        </a:p>
      </dgm:t>
    </dgm:pt>
    <dgm:pt modelId="{7E7BF779-78B6-4326-A94A-0AFE495BF002}" type="sibTrans" cxnId="{8B5A3DB2-E9A8-4B59-8FE2-CBC331412EF5}">
      <dgm:prSet/>
      <dgm:spPr/>
      <dgm:t>
        <a:bodyPr/>
        <a:lstStyle/>
        <a:p>
          <a:endParaRPr lang="en-US"/>
        </a:p>
      </dgm:t>
    </dgm:pt>
    <dgm:pt modelId="{F8F1A01F-93E4-4A12-9FD0-22A454855049}">
      <dgm:prSet custT="1"/>
      <dgm:spPr/>
      <dgm:t>
        <a:bodyPr/>
        <a:lstStyle/>
        <a:p>
          <a:r>
            <a:rPr lang="en-US" sz="900" b="1"/>
            <a:t>Carmine C. Catalana, </a:t>
          </a:r>
          <a:r>
            <a:rPr lang="en-US" sz="900"/>
            <a:t>IV, Cumberland Dairy, Dairy Farmers of America, Inc</a:t>
          </a:r>
        </a:p>
      </dgm:t>
    </dgm:pt>
    <dgm:pt modelId="{45906253-4698-4AE5-8427-E22D525EDF6C}" type="parTrans" cxnId="{17C3E417-D2B6-4586-BDA6-D3FA75F2C09A}">
      <dgm:prSet/>
      <dgm:spPr/>
      <dgm:t>
        <a:bodyPr/>
        <a:lstStyle/>
        <a:p>
          <a:endParaRPr lang="en-US"/>
        </a:p>
      </dgm:t>
    </dgm:pt>
    <dgm:pt modelId="{46F50384-7043-47BC-A2D8-A84F5695D7AA}" type="sibTrans" cxnId="{17C3E417-D2B6-4586-BDA6-D3FA75F2C09A}">
      <dgm:prSet/>
      <dgm:spPr/>
      <dgm:t>
        <a:bodyPr/>
        <a:lstStyle/>
        <a:p>
          <a:endParaRPr lang="en-US"/>
        </a:p>
      </dgm:t>
    </dgm:pt>
    <dgm:pt modelId="{5B1BDD5C-33DD-4AA7-B4B0-0FA3FE92C7A6}">
      <dgm:prSet custT="1"/>
      <dgm:spPr/>
      <dgm:t>
        <a:bodyPr/>
        <a:lstStyle/>
        <a:p>
          <a:r>
            <a:rPr lang="en-US" sz="900" b="1" kern="1200">
              <a:solidFill>
                <a:srgbClr val="122C47">
                  <a:hueOff val="0"/>
                  <a:satOff val="0"/>
                  <a:lumOff val="0"/>
                  <a:alphaOff val="0"/>
                </a:srgbClr>
              </a:solidFill>
              <a:latin typeface="Arial"/>
              <a:ea typeface="+mn-ea"/>
              <a:cs typeface="+mn-cs"/>
            </a:rPr>
            <a:t>Joe Diglio</a:t>
          </a:r>
          <a:r>
            <a:rPr lang="en-US" sz="900" kern="1200">
              <a:solidFill>
                <a:srgbClr val="122C47">
                  <a:hueOff val="0"/>
                  <a:satOff val="0"/>
                  <a:lumOff val="0"/>
                  <a:alphaOff val="0"/>
                </a:srgbClr>
              </a:solidFill>
              <a:latin typeface="Arial"/>
              <a:ea typeface="+mn-ea"/>
              <a:cs typeface="+mn-cs"/>
            </a:rPr>
            <a:t>, Michigan Milk Producers Association</a:t>
          </a:r>
        </a:p>
      </dgm:t>
    </dgm:pt>
    <dgm:pt modelId="{741D2A9F-872F-47B7-AC53-694E47C3419F}" type="parTrans" cxnId="{B53D1F0B-83F7-46C7-A7EC-CE87064B5DEB}">
      <dgm:prSet/>
      <dgm:spPr/>
      <dgm:t>
        <a:bodyPr/>
        <a:lstStyle/>
        <a:p>
          <a:endParaRPr lang="en-US"/>
        </a:p>
      </dgm:t>
    </dgm:pt>
    <dgm:pt modelId="{F68E3518-9C06-4DC8-A17E-007CAA01958C}" type="sibTrans" cxnId="{B53D1F0B-83F7-46C7-A7EC-CE87064B5DEB}">
      <dgm:prSet/>
      <dgm:spPr/>
      <dgm:t>
        <a:bodyPr/>
        <a:lstStyle/>
        <a:p>
          <a:endParaRPr lang="en-US"/>
        </a:p>
      </dgm:t>
    </dgm:pt>
    <dgm:pt modelId="{1794AA85-B203-4110-AF3A-1C85EA0562AA}">
      <dgm:prSet custT="1"/>
      <dgm:spPr/>
      <dgm:t>
        <a:bodyPr/>
        <a:lstStyle/>
        <a:p>
          <a:r>
            <a:rPr lang="en-US" sz="900" b="1"/>
            <a:t>Heather Draper, </a:t>
          </a:r>
          <a:r>
            <a:rPr lang="en-US" sz="900"/>
            <a:t>The Ice Cream Club, Inc.</a:t>
          </a:r>
        </a:p>
      </dgm:t>
    </dgm:pt>
    <dgm:pt modelId="{23B3F159-7293-4EC3-B156-ACC0CF5B3569}" type="parTrans" cxnId="{DE4E2B8C-48EF-40DE-8673-6AAB43C33CD9}">
      <dgm:prSet/>
      <dgm:spPr/>
      <dgm:t>
        <a:bodyPr/>
        <a:lstStyle/>
        <a:p>
          <a:endParaRPr lang="en-US"/>
        </a:p>
      </dgm:t>
    </dgm:pt>
    <dgm:pt modelId="{72C9E547-5658-4C39-9915-08C300EA0F57}" type="sibTrans" cxnId="{DE4E2B8C-48EF-40DE-8673-6AAB43C33CD9}">
      <dgm:prSet/>
      <dgm:spPr/>
      <dgm:t>
        <a:bodyPr/>
        <a:lstStyle/>
        <a:p>
          <a:endParaRPr lang="en-US"/>
        </a:p>
      </dgm:t>
    </dgm:pt>
    <dgm:pt modelId="{F1F634E4-B1E6-408F-AFE3-968187F92180}">
      <dgm:prSet custT="1"/>
      <dgm:spPr/>
      <dgm:t>
        <a:bodyPr/>
        <a:lstStyle/>
        <a:p>
          <a:r>
            <a:rPr lang="en-US" sz="900" b="1"/>
            <a:t>Rich Draper</a:t>
          </a:r>
          <a:r>
            <a:rPr lang="en-US" sz="900"/>
            <a:t>, The Ice Cream Club, Inc.</a:t>
          </a:r>
        </a:p>
      </dgm:t>
    </dgm:pt>
    <dgm:pt modelId="{05755982-FFBB-4E2E-A76E-A4CD10E5E7B2}" type="parTrans" cxnId="{D4F3A683-1C59-49B5-8FA2-A7F5D9AB89DE}">
      <dgm:prSet/>
      <dgm:spPr/>
      <dgm:t>
        <a:bodyPr/>
        <a:lstStyle/>
        <a:p>
          <a:endParaRPr lang="en-US"/>
        </a:p>
      </dgm:t>
    </dgm:pt>
    <dgm:pt modelId="{0CAA7EFA-FC40-4F87-B6DA-7A3563902EC1}" type="sibTrans" cxnId="{D4F3A683-1C59-49B5-8FA2-A7F5D9AB89DE}">
      <dgm:prSet/>
      <dgm:spPr/>
      <dgm:t>
        <a:bodyPr/>
        <a:lstStyle/>
        <a:p>
          <a:endParaRPr lang="en-US"/>
        </a:p>
      </dgm:t>
    </dgm:pt>
    <dgm:pt modelId="{3EF123C7-6091-49B0-9999-8E4D789868EF}">
      <dgm:prSet custT="1"/>
      <dgm:spPr/>
      <dgm:t>
        <a:bodyPr/>
        <a:lstStyle/>
        <a:p>
          <a:r>
            <a:rPr lang="en-US" sz="900" b="1"/>
            <a:t>Kurt </a:t>
          </a:r>
          <a:r>
            <a:rPr lang="en-US" sz="900" b="1" err="1"/>
            <a:t>Epprecht</a:t>
          </a:r>
          <a:r>
            <a:rPr lang="en-US" sz="900" b="1"/>
            <a:t>, </a:t>
          </a:r>
          <a:r>
            <a:rPr lang="en-US" sz="900"/>
            <a:t>Great Lakes Cheese Co., Inc.</a:t>
          </a:r>
        </a:p>
      </dgm:t>
    </dgm:pt>
    <dgm:pt modelId="{9CFC901F-4AF3-4BE6-A713-12F3B0072656}" type="parTrans" cxnId="{3F412638-ABA4-4C93-A661-58C0AB77674B}">
      <dgm:prSet/>
      <dgm:spPr/>
      <dgm:t>
        <a:bodyPr/>
        <a:lstStyle/>
        <a:p>
          <a:endParaRPr lang="en-US"/>
        </a:p>
      </dgm:t>
    </dgm:pt>
    <dgm:pt modelId="{CE727B44-5D1F-4960-9C7A-69D549C965EC}" type="sibTrans" cxnId="{3F412638-ABA4-4C93-A661-58C0AB77674B}">
      <dgm:prSet/>
      <dgm:spPr/>
      <dgm:t>
        <a:bodyPr/>
        <a:lstStyle/>
        <a:p>
          <a:endParaRPr lang="en-US"/>
        </a:p>
      </dgm:t>
    </dgm:pt>
    <dgm:pt modelId="{B13F07F0-EF60-4CBF-8108-FC4C050A8699}">
      <dgm:prSet custT="1"/>
      <dgm:spPr/>
      <dgm:t>
        <a:bodyPr/>
        <a:lstStyle/>
        <a:p>
          <a:r>
            <a:rPr lang="en-US" sz="900" b="1"/>
            <a:t>Miriam Erickson Brown, </a:t>
          </a:r>
          <a:r>
            <a:rPr lang="en-US" sz="900"/>
            <a:t>Anderson Erickson Dairy Company</a:t>
          </a:r>
        </a:p>
      </dgm:t>
    </dgm:pt>
    <dgm:pt modelId="{1D898098-FB04-45BF-94A6-8B7513BDE7EB}" type="parTrans" cxnId="{D037051E-3502-4A0D-812C-0765A22060B5}">
      <dgm:prSet/>
      <dgm:spPr/>
      <dgm:t>
        <a:bodyPr/>
        <a:lstStyle/>
        <a:p>
          <a:endParaRPr lang="en-US"/>
        </a:p>
      </dgm:t>
    </dgm:pt>
    <dgm:pt modelId="{2F3D915B-9B86-4EEF-83D6-726884BB3278}" type="sibTrans" cxnId="{D037051E-3502-4A0D-812C-0765A22060B5}">
      <dgm:prSet/>
      <dgm:spPr/>
      <dgm:t>
        <a:bodyPr/>
        <a:lstStyle/>
        <a:p>
          <a:endParaRPr lang="en-US"/>
        </a:p>
      </dgm:t>
    </dgm:pt>
    <dgm:pt modelId="{D7E59884-412B-445E-8607-85A65E7C265D}">
      <dgm:prSet custT="1"/>
      <dgm:spPr/>
      <dgm:t>
        <a:bodyPr/>
        <a:lstStyle/>
        <a:p>
          <a:r>
            <a:rPr lang="en-US" sz="900" b="1"/>
            <a:t>Ted Jacoby III, </a:t>
          </a:r>
          <a:r>
            <a:rPr lang="en-US" sz="900"/>
            <a:t>T.C. Jacoby &amp; Company, Inc.</a:t>
          </a:r>
        </a:p>
      </dgm:t>
    </dgm:pt>
    <dgm:pt modelId="{20C7E762-732D-47A3-9D10-3BD497049D77}" type="parTrans" cxnId="{9804F316-4721-4D22-B3B1-07D9E0D1613C}">
      <dgm:prSet/>
      <dgm:spPr/>
      <dgm:t>
        <a:bodyPr/>
        <a:lstStyle/>
        <a:p>
          <a:endParaRPr lang="en-US"/>
        </a:p>
      </dgm:t>
    </dgm:pt>
    <dgm:pt modelId="{B3F3A171-4835-49A8-9686-3B050F8F2AB4}" type="sibTrans" cxnId="{9804F316-4721-4D22-B3B1-07D9E0D1613C}">
      <dgm:prSet/>
      <dgm:spPr/>
      <dgm:t>
        <a:bodyPr/>
        <a:lstStyle/>
        <a:p>
          <a:endParaRPr lang="en-US"/>
        </a:p>
      </dgm:t>
    </dgm:pt>
    <dgm:pt modelId="{23DA096D-AD88-4D31-9DC1-C4B4AAA98D58}">
      <dgm:prSet custT="1"/>
      <dgm:spPr/>
      <dgm:t>
        <a:bodyPr/>
        <a:lstStyle/>
        <a:p>
          <a:r>
            <a:rPr lang="en-US" sz="900" b="1"/>
            <a:t>Brian Perry, </a:t>
          </a:r>
          <a:r>
            <a:rPr lang="en-US" sz="900"/>
            <a:t>Perry’s Ice Cream Company, Inc.</a:t>
          </a:r>
        </a:p>
      </dgm:t>
    </dgm:pt>
    <dgm:pt modelId="{4DD96378-E59F-4510-B700-7D49718390AB}" type="parTrans" cxnId="{2DEC6539-062F-4300-8AE9-EA29E901FC4F}">
      <dgm:prSet/>
      <dgm:spPr/>
      <dgm:t>
        <a:bodyPr/>
        <a:lstStyle/>
        <a:p>
          <a:endParaRPr lang="en-US"/>
        </a:p>
      </dgm:t>
    </dgm:pt>
    <dgm:pt modelId="{6115076C-234A-4B6A-A547-3DC035729298}" type="sibTrans" cxnId="{2DEC6539-062F-4300-8AE9-EA29E901FC4F}">
      <dgm:prSet/>
      <dgm:spPr/>
      <dgm:t>
        <a:bodyPr/>
        <a:lstStyle/>
        <a:p>
          <a:endParaRPr lang="en-US"/>
        </a:p>
      </dgm:t>
    </dgm:pt>
    <dgm:pt modelId="{BE0C5C86-E1D3-438A-8459-0D774B69CA5A}">
      <dgm:prSet custT="1"/>
      <dgm:spPr/>
      <dgm:t>
        <a:bodyPr/>
        <a:lstStyle/>
        <a:p>
          <a:r>
            <a:rPr lang="en-US" sz="900" b="1"/>
            <a:t>Jorge Ramos,</a:t>
          </a:r>
          <a:r>
            <a:rPr lang="en-US" sz="900" i="1"/>
            <a:t> </a:t>
          </a:r>
          <a:r>
            <a:rPr lang="en-US" sz="900"/>
            <a:t>LALA U.S.</a:t>
          </a:r>
        </a:p>
      </dgm:t>
    </dgm:pt>
    <dgm:pt modelId="{57E9DA68-DAD9-42BE-8109-786DA5435F76}" type="parTrans" cxnId="{5D922F02-9F68-4A57-B415-A37B06E5F8F2}">
      <dgm:prSet/>
      <dgm:spPr/>
      <dgm:t>
        <a:bodyPr/>
        <a:lstStyle/>
        <a:p>
          <a:endParaRPr lang="en-US"/>
        </a:p>
      </dgm:t>
    </dgm:pt>
    <dgm:pt modelId="{6FF54786-E3F6-4802-835B-3C7EE7B09FF3}" type="sibTrans" cxnId="{5D922F02-9F68-4A57-B415-A37B06E5F8F2}">
      <dgm:prSet/>
      <dgm:spPr/>
      <dgm:t>
        <a:bodyPr/>
        <a:lstStyle/>
        <a:p>
          <a:endParaRPr lang="en-US"/>
        </a:p>
      </dgm:t>
    </dgm:pt>
    <dgm:pt modelId="{406CDF1B-6CE7-4D51-B47A-5AB6FFECB04E}">
      <dgm:prSet custT="1"/>
      <dgm:spPr/>
      <dgm:t>
        <a:bodyPr/>
        <a:lstStyle/>
        <a:p>
          <a:r>
            <a:rPr lang="en-US" sz="900" b="1"/>
            <a:t>Yin Woon Rani,</a:t>
          </a:r>
          <a:r>
            <a:rPr lang="en-US" sz="900" i="1"/>
            <a:t> </a:t>
          </a:r>
          <a:r>
            <a:rPr lang="en-US" sz="900"/>
            <a:t>Milk Processor Education Program (</a:t>
          </a:r>
          <a:r>
            <a:rPr lang="en-US" sz="900" err="1"/>
            <a:t>MilkPEP</a:t>
          </a:r>
          <a:r>
            <a:rPr lang="en-US" sz="900"/>
            <a:t>)</a:t>
          </a:r>
        </a:p>
      </dgm:t>
    </dgm:pt>
    <dgm:pt modelId="{E277832D-8019-475A-90D4-C154FA18E8EA}" type="parTrans" cxnId="{C5C3D1C8-B2C4-48BC-8366-66DA1CE39DDE}">
      <dgm:prSet/>
      <dgm:spPr/>
      <dgm:t>
        <a:bodyPr/>
        <a:lstStyle/>
        <a:p>
          <a:endParaRPr lang="en-US"/>
        </a:p>
      </dgm:t>
    </dgm:pt>
    <dgm:pt modelId="{C63121F3-E3EE-4F0C-BDA5-1533098CCF61}" type="sibTrans" cxnId="{C5C3D1C8-B2C4-48BC-8366-66DA1CE39DDE}">
      <dgm:prSet/>
      <dgm:spPr/>
      <dgm:t>
        <a:bodyPr/>
        <a:lstStyle/>
        <a:p>
          <a:endParaRPr lang="en-US"/>
        </a:p>
      </dgm:t>
    </dgm:pt>
    <dgm:pt modelId="{8EB480A7-B6AB-4DD6-901B-60C681D66FD1}">
      <dgm:prSet custT="1"/>
      <dgm:spPr/>
      <dgm:t>
        <a:bodyPr/>
        <a:lstStyle/>
        <a:p>
          <a:r>
            <a:rPr lang="en-US" sz="900" b="1"/>
            <a:t>Caleb Robinson</a:t>
          </a:r>
          <a:r>
            <a:rPr lang="en-US" sz="900" i="1"/>
            <a:t>, </a:t>
          </a:r>
          <a:r>
            <a:rPr lang="en-US" sz="900"/>
            <a:t>Saputo Dairy Foods USA, LLC</a:t>
          </a:r>
        </a:p>
      </dgm:t>
    </dgm:pt>
    <dgm:pt modelId="{26A7DFE4-C60D-4FA7-BF24-3C4EBF2E3684}" type="parTrans" cxnId="{89405938-BD45-4F21-AFEB-5D3C2BB9D1E2}">
      <dgm:prSet/>
      <dgm:spPr/>
      <dgm:t>
        <a:bodyPr/>
        <a:lstStyle/>
        <a:p>
          <a:endParaRPr lang="en-US"/>
        </a:p>
      </dgm:t>
    </dgm:pt>
    <dgm:pt modelId="{597FAB88-A187-4054-B134-71D1521D0017}" type="sibTrans" cxnId="{89405938-BD45-4F21-AFEB-5D3C2BB9D1E2}">
      <dgm:prSet/>
      <dgm:spPr/>
      <dgm:t>
        <a:bodyPr/>
        <a:lstStyle/>
        <a:p>
          <a:endParaRPr lang="en-US"/>
        </a:p>
      </dgm:t>
    </dgm:pt>
    <dgm:pt modelId="{9BD73366-002C-42B5-9E9B-DE7FF654EFD9}">
      <dgm:prSet custT="1"/>
      <dgm:spPr/>
      <dgm:t>
        <a:bodyPr/>
        <a:lstStyle/>
        <a:p>
          <a:r>
            <a:rPr lang="en-US" sz="900" b="1"/>
            <a:t>Jim Sartori,</a:t>
          </a:r>
          <a:r>
            <a:rPr lang="en-US" sz="900"/>
            <a:t> Sartori Company</a:t>
          </a:r>
        </a:p>
      </dgm:t>
    </dgm:pt>
    <dgm:pt modelId="{96F91692-3D73-410A-80E4-4D72C67B033B}" type="parTrans" cxnId="{4AFF5923-957B-4C82-94A0-2E37FAFB888C}">
      <dgm:prSet/>
      <dgm:spPr/>
      <dgm:t>
        <a:bodyPr/>
        <a:lstStyle/>
        <a:p>
          <a:endParaRPr lang="en-US"/>
        </a:p>
      </dgm:t>
    </dgm:pt>
    <dgm:pt modelId="{CA6AB8A4-CCFC-4A9E-B059-846B391C3316}" type="sibTrans" cxnId="{4AFF5923-957B-4C82-94A0-2E37FAFB888C}">
      <dgm:prSet/>
      <dgm:spPr/>
      <dgm:t>
        <a:bodyPr/>
        <a:lstStyle/>
        <a:p>
          <a:endParaRPr lang="en-US"/>
        </a:p>
      </dgm:t>
    </dgm:pt>
    <dgm:pt modelId="{116928C8-7F86-4952-B840-BEF1EA52F249}">
      <dgm:prSet custT="1"/>
      <dgm:spPr/>
      <dgm:t>
        <a:bodyPr/>
        <a:lstStyle/>
        <a:p>
          <a:r>
            <a:rPr lang="en-US" sz="900" b="1"/>
            <a:t>Neal Schuman, </a:t>
          </a:r>
          <a:r>
            <a:rPr lang="en-US" sz="900"/>
            <a:t>Schuman Cheese</a:t>
          </a:r>
        </a:p>
      </dgm:t>
    </dgm:pt>
    <dgm:pt modelId="{0FDA3026-7645-4567-BB47-958D2B257C81}" type="parTrans" cxnId="{0E1AEB99-8970-4875-B504-B71CFA5CC080}">
      <dgm:prSet/>
      <dgm:spPr/>
      <dgm:t>
        <a:bodyPr/>
        <a:lstStyle/>
        <a:p>
          <a:endParaRPr lang="en-US"/>
        </a:p>
      </dgm:t>
    </dgm:pt>
    <dgm:pt modelId="{29787190-C3FE-4804-AAF4-D42EC770D364}" type="sibTrans" cxnId="{0E1AEB99-8970-4875-B504-B71CFA5CC080}">
      <dgm:prSet/>
      <dgm:spPr/>
      <dgm:t>
        <a:bodyPr/>
        <a:lstStyle/>
        <a:p>
          <a:endParaRPr lang="en-US"/>
        </a:p>
      </dgm:t>
    </dgm:pt>
    <dgm:pt modelId="{C5972281-D029-497B-8226-27BC4CD432F6}">
      <dgm:prSet custT="1"/>
      <dgm:spPr/>
      <dgm:t>
        <a:bodyPr/>
        <a:lstStyle/>
        <a:p>
          <a:r>
            <a:rPr lang="en-US" sz="900" b="1"/>
            <a:t>Scott Sexton, </a:t>
          </a:r>
          <a:r>
            <a:rPr lang="en-US" sz="900"/>
            <a:t>Dairy.com</a:t>
          </a:r>
        </a:p>
      </dgm:t>
    </dgm:pt>
    <dgm:pt modelId="{2E2CA0FE-A33E-45D7-A805-CFC64B8962D5}" type="parTrans" cxnId="{EB90E820-6CBB-416F-A23F-347F0AC8F755}">
      <dgm:prSet/>
      <dgm:spPr/>
      <dgm:t>
        <a:bodyPr/>
        <a:lstStyle/>
        <a:p>
          <a:endParaRPr lang="en-US"/>
        </a:p>
      </dgm:t>
    </dgm:pt>
    <dgm:pt modelId="{E73FCB8E-590C-431F-9D7E-31AE9DE95BAA}" type="sibTrans" cxnId="{EB90E820-6CBB-416F-A23F-347F0AC8F755}">
      <dgm:prSet/>
      <dgm:spPr/>
      <dgm:t>
        <a:bodyPr/>
        <a:lstStyle/>
        <a:p>
          <a:endParaRPr lang="en-US"/>
        </a:p>
      </dgm:t>
    </dgm:pt>
    <dgm:pt modelId="{58630342-DADF-4DFD-8FD1-6E360B4E06D1}">
      <dgm:prSet custT="1"/>
      <dgm:spPr/>
      <dgm:t>
        <a:bodyPr/>
        <a:lstStyle/>
        <a:p>
          <a:r>
            <a:rPr lang="en-US" sz="900" b="1"/>
            <a:t>Sue Taylor</a:t>
          </a:r>
          <a:r>
            <a:rPr lang="en-US" sz="900" i="1"/>
            <a:t>, </a:t>
          </a:r>
          <a:r>
            <a:rPr lang="en-US" sz="900"/>
            <a:t>Leprino Foods Company</a:t>
          </a:r>
        </a:p>
      </dgm:t>
    </dgm:pt>
    <dgm:pt modelId="{95793183-1650-4798-85D2-187BE0425FBE}" type="parTrans" cxnId="{362396A4-DB83-4E6B-B63B-9CB7161CF73E}">
      <dgm:prSet/>
      <dgm:spPr/>
      <dgm:t>
        <a:bodyPr/>
        <a:lstStyle/>
        <a:p>
          <a:endParaRPr lang="en-US"/>
        </a:p>
      </dgm:t>
    </dgm:pt>
    <dgm:pt modelId="{2C6F831F-F41F-44C2-93AF-7CBD7FDAE7D8}" type="sibTrans" cxnId="{362396A4-DB83-4E6B-B63B-9CB7161CF73E}">
      <dgm:prSet/>
      <dgm:spPr/>
      <dgm:t>
        <a:bodyPr/>
        <a:lstStyle/>
        <a:p>
          <a:endParaRPr lang="en-US"/>
        </a:p>
      </dgm:t>
    </dgm:pt>
    <dgm:pt modelId="{FB541946-864C-4A82-89B7-CFAECB7C4D58}">
      <dgm:prSet custT="1"/>
      <dgm:spPr/>
      <dgm:t>
        <a:bodyPr/>
        <a:lstStyle/>
        <a:p>
          <a:r>
            <a:rPr lang="en-US" sz="900" b="1"/>
            <a:t>Mike Wells</a:t>
          </a:r>
          <a:r>
            <a:rPr lang="en-US" sz="900" i="1"/>
            <a:t>, </a:t>
          </a:r>
          <a:r>
            <a:rPr lang="en-US" sz="900"/>
            <a:t>Wells Enterprises, Inc.</a:t>
          </a:r>
        </a:p>
      </dgm:t>
    </dgm:pt>
    <dgm:pt modelId="{A5CF2DFB-6E12-41ED-A1C9-35E2CF1B7AED}" type="parTrans" cxnId="{CA763F3E-BF42-432B-8BF1-279F96159BE3}">
      <dgm:prSet/>
      <dgm:spPr/>
      <dgm:t>
        <a:bodyPr/>
        <a:lstStyle/>
        <a:p>
          <a:endParaRPr lang="en-US"/>
        </a:p>
      </dgm:t>
    </dgm:pt>
    <dgm:pt modelId="{3B65B883-A890-4DFD-98C9-D9834A388EC6}" type="sibTrans" cxnId="{CA763F3E-BF42-432B-8BF1-279F96159BE3}">
      <dgm:prSet/>
      <dgm:spPr/>
      <dgm:t>
        <a:bodyPr/>
        <a:lstStyle/>
        <a:p>
          <a:endParaRPr lang="en-US"/>
        </a:p>
      </dgm:t>
    </dgm:pt>
    <dgm:pt modelId="{F7DF17F0-D014-41CF-8810-899BD9816B41}">
      <dgm:prSet/>
      <dgm:spPr/>
      <dgm:t>
        <a:bodyPr/>
        <a:lstStyle/>
        <a:p>
          <a:r>
            <a:rPr lang="en-US" b="1"/>
            <a:t>Dan LaMarche, </a:t>
          </a:r>
          <a:r>
            <a:rPr lang="en-US"/>
            <a:t>Vice President, Operations, Agropur U.S.</a:t>
          </a:r>
        </a:p>
      </dgm:t>
    </dgm:pt>
    <dgm:pt modelId="{1D297F43-676C-4717-BB32-BF95921C2D14}" type="parTrans" cxnId="{E03583EF-1850-4CBC-A2F9-9485BE4C4F9C}">
      <dgm:prSet/>
      <dgm:spPr/>
      <dgm:t>
        <a:bodyPr/>
        <a:lstStyle/>
        <a:p>
          <a:endParaRPr lang="en-US"/>
        </a:p>
      </dgm:t>
    </dgm:pt>
    <dgm:pt modelId="{04D4A4FC-AD98-4EAC-84DB-D44417CF5A5D}" type="sibTrans" cxnId="{E03583EF-1850-4CBC-A2F9-9485BE4C4F9C}">
      <dgm:prSet/>
      <dgm:spPr/>
      <dgm:t>
        <a:bodyPr/>
        <a:lstStyle/>
        <a:p>
          <a:endParaRPr lang="en-US"/>
        </a:p>
      </dgm:t>
    </dgm:pt>
    <dgm:pt modelId="{A7C811C6-FFAC-4178-859F-9FDBDCC6CE98}">
      <dgm:prSet custT="1"/>
      <dgm:spPr/>
      <dgm:t>
        <a:bodyPr/>
        <a:lstStyle/>
        <a:p>
          <a:r>
            <a:rPr lang="en-US" sz="900" b="1"/>
            <a:t>Patrick </a:t>
          </a:r>
          <a:r>
            <a:rPr lang="en-US" sz="900" b="1" err="1"/>
            <a:t>Criteser</a:t>
          </a:r>
          <a:r>
            <a:rPr lang="en-US" sz="900"/>
            <a:t>, Tillamook County Creamery Association</a:t>
          </a:r>
        </a:p>
      </dgm:t>
    </dgm:pt>
    <dgm:pt modelId="{7E97F6DE-D00B-4D41-9788-E8800714A2EA}" type="parTrans" cxnId="{9899BB9D-135B-43C8-89D2-B23EAC50D63D}">
      <dgm:prSet/>
      <dgm:spPr/>
      <dgm:t>
        <a:bodyPr/>
        <a:lstStyle/>
        <a:p>
          <a:endParaRPr lang="en-US"/>
        </a:p>
      </dgm:t>
    </dgm:pt>
    <dgm:pt modelId="{B704F5F7-6865-4F2F-93EE-9310127DF8DC}" type="sibTrans" cxnId="{9899BB9D-135B-43C8-89D2-B23EAC50D63D}">
      <dgm:prSet/>
      <dgm:spPr/>
      <dgm:t>
        <a:bodyPr/>
        <a:lstStyle/>
        <a:p>
          <a:endParaRPr lang="en-US"/>
        </a:p>
      </dgm:t>
    </dgm:pt>
    <dgm:pt modelId="{BC7A1656-572A-417C-B090-8DF9FCEB8CDB}">
      <dgm:prSet custT="1"/>
      <dgm:spPr/>
      <dgm:t>
        <a:bodyPr/>
        <a:lstStyle/>
        <a:p>
          <a:r>
            <a:rPr lang="en-US" sz="900" b="1"/>
            <a:t>Tim Hopkins, </a:t>
          </a:r>
          <a:r>
            <a:rPr lang="en-US" sz="900"/>
            <a:t>Turkey Hill Dairy, Inc</a:t>
          </a:r>
          <a:r>
            <a:rPr lang="en-US" sz="700"/>
            <a:t>.</a:t>
          </a:r>
        </a:p>
      </dgm:t>
    </dgm:pt>
    <dgm:pt modelId="{BB6D0B47-91F0-48C8-962F-B266D3D5D5E6}" type="parTrans" cxnId="{3EF3F39D-5F29-4CF7-82F8-61BCB786557E}">
      <dgm:prSet/>
      <dgm:spPr/>
      <dgm:t>
        <a:bodyPr/>
        <a:lstStyle/>
        <a:p>
          <a:endParaRPr lang="en-US"/>
        </a:p>
      </dgm:t>
    </dgm:pt>
    <dgm:pt modelId="{0085EBF5-DA4F-4AC8-BC19-48DC9B7A7416}" type="sibTrans" cxnId="{3EF3F39D-5F29-4CF7-82F8-61BCB786557E}">
      <dgm:prSet/>
      <dgm:spPr/>
      <dgm:t>
        <a:bodyPr/>
        <a:lstStyle/>
        <a:p>
          <a:endParaRPr lang="en-US"/>
        </a:p>
      </dgm:t>
    </dgm:pt>
    <dgm:pt modelId="{C6C439D8-60D3-4011-92A9-5BB58B76E85A}" type="pres">
      <dgm:prSet presAssocID="{3E1EE58A-90BB-4925-ABD8-D16B9B5B4F98}" presName="Name0" presStyleCnt="0">
        <dgm:presLayoutVars>
          <dgm:chMax/>
          <dgm:chPref/>
          <dgm:dir/>
        </dgm:presLayoutVars>
      </dgm:prSet>
      <dgm:spPr/>
    </dgm:pt>
    <dgm:pt modelId="{85AA6310-5C4C-4B8B-8583-CB71A9CBD099}" type="pres">
      <dgm:prSet presAssocID="{14A044FE-EDEB-45FB-836A-F000557D1207}" presName="composite" presStyleCnt="0">
        <dgm:presLayoutVars>
          <dgm:chMax val="1"/>
          <dgm:chPref val="1"/>
        </dgm:presLayoutVars>
      </dgm:prSet>
      <dgm:spPr/>
    </dgm:pt>
    <dgm:pt modelId="{B3FB1082-7D79-4FC5-B14D-22AF37178648}" type="pres">
      <dgm:prSet presAssocID="{14A044FE-EDEB-45FB-836A-F000557D1207}" presName="Accent" presStyleLbl="trAlignAcc1" presStyleIdx="0" presStyleCnt="22">
        <dgm:presLayoutVars>
          <dgm:chMax val="0"/>
          <dgm:chPref val="0"/>
        </dgm:presLayoutVars>
      </dgm:prSet>
      <dgm:spPr/>
    </dgm:pt>
    <dgm:pt modelId="{035CD142-2147-457A-AE10-3A0219D370DB}" type="pres">
      <dgm:prSet presAssocID="{14A044FE-EDEB-45FB-836A-F000557D1207}" presName="Image" presStyleLbl="alignImgPlace1" presStyleIdx="0" presStyleCnt="22">
        <dgm:presLayoutVars>
          <dgm:chMax val="0"/>
          <dgm:chPref val="0"/>
        </dgm:presLayoutVars>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27" t="-26925" r="727" b="-49075"/>
          </a:stretch>
        </a:blipFill>
      </dgm:spPr>
    </dgm:pt>
    <dgm:pt modelId="{4A54B922-A58D-406E-BFF0-58260D972A46}" type="pres">
      <dgm:prSet presAssocID="{14A044FE-EDEB-45FB-836A-F000557D1207}" presName="ChildComposite" presStyleCnt="0"/>
      <dgm:spPr/>
    </dgm:pt>
    <dgm:pt modelId="{7BCD555D-CFE2-431C-AB1F-F78721A19EDE}" type="pres">
      <dgm:prSet presAssocID="{14A044FE-EDEB-45FB-836A-F000557D1207}" presName="Child" presStyleLbl="node1" presStyleIdx="0" presStyleCnt="0">
        <dgm:presLayoutVars>
          <dgm:chMax val="0"/>
          <dgm:chPref val="0"/>
          <dgm:bulletEnabled val="1"/>
        </dgm:presLayoutVars>
      </dgm:prSet>
      <dgm:spPr/>
    </dgm:pt>
    <dgm:pt modelId="{6ADDD164-10E3-48A6-9D64-D94F64EF36C7}" type="pres">
      <dgm:prSet presAssocID="{14A044FE-EDEB-45FB-836A-F000557D1207}" presName="Parent" presStyleLbl="revTx" presStyleIdx="0" presStyleCnt="22">
        <dgm:presLayoutVars>
          <dgm:chMax val="1"/>
          <dgm:chPref val="0"/>
          <dgm:bulletEnabled val="1"/>
        </dgm:presLayoutVars>
      </dgm:prSet>
      <dgm:spPr/>
    </dgm:pt>
    <dgm:pt modelId="{5963F5FC-7F62-43A0-A171-DC24E9D1E1A5}" type="pres">
      <dgm:prSet presAssocID="{487460BB-B80A-4E4A-A46B-209B487A7958}" presName="sibTrans" presStyleCnt="0"/>
      <dgm:spPr/>
    </dgm:pt>
    <dgm:pt modelId="{0C774FC8-518D-4CAC-9A79-E1842AF7527E}" type="pres">
      <dgm:prSet presAssocID="{1AB8F51B-F153-4F8B-8E9A-152E2A2DF8D6}" presName="composite" presStyleCnt="0">
        <dgm:presLayoutVars>
          <dgm:chMax val="1"/>
          <dgm:chPref val="1"/>
        </dgm:presLayoutVars>
      </dgm:prSet>
      <dgm:spPr/>
    </dgm:pt>
    <dgm:pt modelId="{F951AB37-4E23-4417-9BA0-722D6D701B46}" type="pres">
      <dgm:prSet presAssocID="{1AB8F51B-F153-4F8B-8E9A-152E2A2DF8D6}" presName="Accent" presStyleLbl="trAlignAcc1" presStyleIdx="1" presStyleCnt="22">
        <dgm:presLayoutVars>
          <dgm:chMax val="0"/>
          <dgm:chPref val="0"/>
        </dgm:presLayoutVars>
      </dgm:prSet>
      <dgm:spPr/>
    </dgm:pt>
    <dgm:pt modelId="{13A783C6-FFB8-4A9F-BDC8-76EDBBC68E65}" type="pres">
      <dgm:prSet presAssocID="{1AB8F51B-F153-4F8B-8E9A-152E2A2DF8D6}" presName="Image" presStyleLbl="alignImgPlace1" presStyleIdx="1" presStyleCnt="22">
        <dgm:presLayoutVars>
          <dgm:chMax val="0"/>
          <dgm:chPref val="0"/>
        </dgm:presLayoutVars>
      </dgm:prSet>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6433" b="-11567"/>
          </a:stretch>
        </a:blipFill>
      </dgm:spPr>
    </dgm:pt>
    <dgm:pt modelId="{47FBF33F-0364-434D-8ABF-8D38E4633340}" type="pres">
      <dgm:prSet presAssocID="{1AB8F51B-F153-4F8B-8E9A-152E2A2DF8D6}" presName="ChildComposite" presStyleCnt="0"/>
      <dgm:spPr/>
    </dgm:pt>
    <dgm:pt modelId="{99A95E06-8B56-417A-A072-74048993F00C}" type="pres">
      <dgm:prSet presAssocID="{1AB8F51B-F153-4F8B-8E9A-152E2A2DF8D6}" presName="Child" presStyleLbl="node1" presStyleIdx="0" presStyleCnt="0">
        <dgm:presLayoutVars>
          <dgm:chMax val="0"/>
          <dgm:chPref val="0"/>
          <dgm:bulletEnabled val="1"/>
        </dgm:presLayoutVars>
      </dgm:prSet>
      <dgm:spPr/>
    </dgm:pt>
    <dgm:pt modelId="{0B890C84-967C-40AB-95C5-09ADB41E0BDD}" type="pres">
      <dgm:prSet presAssocID="{1AB8F51B-F153-4F8B-8E9A-152E2A2DF8D6}" presName="Parent" presStyleLbl="revTx" presStyleIdx="1" presStyleCnt="22">
        <dgm:presLayoutVars>
          <dgm:chMax val="1"/>
          <dgm:chPref val="0"/>
          <dgm:bulletEnabled val="1"/>
        </dgm:presLayoutVars>
      </dgm:prSet>
      <dgm:spPr/>
    </dgm:pt>
    <dgm:pt modelId="{AE1E7A84-108F-404C-8591-4818E0BB0783}" type="pres">
      <dgm:prSet presAssocID="{0E1C5A8D-CAE5-41D8-8D5A-CA92C3989031}" presName="sibTrans" presStyleCnt="0"/>
      <dgm:spPr/>
    </dgm:pt>
    <dgm:pt modelId="{65BC1F66-4F38-4F6B-B5B7-79D817056B6E}" type="pres">
      <dgm:prSet presAssocID="{E1159FC4-B2F0-4B3C-B1BB-14A3565DEC11}" presName="composite" presStyleCnt="0">
        <dgm:presLayoutVars>
          <dgm:chMax val="1"/>
          <dgm:chPref val="1"/>
        </dgm:presLayoutVars>
      </dgm:prSet>
      <dgm:spPr/>
    </dgm:pt>
    <dgm:pt modelId="{9D73EB86-3FDD-4049-AE41-9ECB2F99AA6E}" type="pres">
      <dgm:prSet presAssocID="{E1159FC4-B2F0-4B3C-B1BB-14A3565DEC11}" presName="Accent" presStyleLbl="trAlignAcc1" presStyleIdx="2" presStyleCnt="22">
        <dgm:presLayoutVars>
          <dgm:chMax val="0"/>
          <dgm:chPref val="0"/>
        </dgm:presLayoutVars>
      </dgm:prSet>
      <dgm:spPr/>
    </dgm:pt>
    <dgm:pt modelId="{AC60C2C6-CF5A-4FA7-9178-3B1460FE6266}" type="pres">
      <dgm:prSet presAssocID="{E1159FC4-B2F0-4B3C-B1BB-14A3565DEC11}" presName="Image" presStyleLbl="alignImgPlace1" presStyleIdx="2" presStyleCnt="22" custScaleY="98578">
        <dgm:presLayoutVars>
          <dgm:chMax val="0"/>
          <dgm:chPref val="0"/>
        </dgm:presLayoutVars>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727" t="-8167" r="-727" b="-49833"/>
          </a:stretch>
        </a:blipFill>
      </dgm:spPr>
    </dgm:pt>
    <dgm:pt modelId="{A94B0721-3361-43A4-9997-D0FB3BF7C789}" type="pres">
      <dgm:prSet presAssocID="{E1159FC4-B2F0-4B3C-B1BB-14A3565DEC11}" presName="ChildComposite" presStyleCnt="0"/>
      <dgm:spPr/>
    </dgm:pt>
    <dgm:pt modelId="{7D1EB485-7571-47FD-AEC1-2B4793168DC6}" type="pres">
      <dgm:prSet presAssocID="{E1159FC4-B2F0-4B3C-B1BB-14A3565DEC11}" presName="Child" presStyleLbl="node1" presStyleIdx="0" presStyleCnt="0">
        <dgm:presLayoutVars>
          <dgm:chMax val="0"/>
          <dgm:chPref val="0"/>
          <dgm:bulletEnabled val="1"/>
        </dgm:presLayoutVars>
      </dgm:prSet>
      <dgm:spPr/>
    </dgm:pt>
    <dgm:pt modelId="{628A8177-DE6A-4575-BAFE-789BEF9557E4}" type="pres">
      <dgm:prSet presAssocID="{E1159FC4-B2F0-4B3C-B1BB-14A3565DEC11}" presName="Parent" presStyleLbl="revTx" presStyleIdx="2" presStyleCnt="22">
        <dgm:presLayoutVars>
          <dgm:chMax val="1"/>
          <dgm:chPref val="0"/>
          <dgm:bulletEnabled val="1"/>
        </dgm:presLayoutVars>
      </dgm:prSet>
      <dgm:spPr/>
    </dgm:pt>
    <dgm:pt modelId="{3DD136D9-0CE7-4C7B-8266-E0100CEE55FE}" type="pres">
      <dgm:prSet presAssocID="{7E7BF779-78B6-4326-A94A-0AFE495BF002}" presName="sibTrans" presStyleCnt="0"/>
      <dgm:spPr/>
    </dgm:pt>
    <dgm:pt modelId="{779F12E2-AEB3-4D62-83C7-965416A0C711}" type="pres">
      <dgm:prSet presAssocID="{F8F1A01F-93E4-4A12-9FD0-22A454855049}" presName="composite" presStyleCnt="0">
        <dgm:presLayoutVars>
          <dgm:chMax val="1"/>
          <dgm:chPref val="1"/>
        </dgm:presLayoutVars>
      </dgm:prSet>
      <dgm:spPr/>
    </dgm:pt>
    <dgm:pt modelId="{4430A3EC-8636-4625-88C0-41C1411CCCFA}" type="pres">
      <dgm:prSet presAssocID="{F8F1A01F-93E4-4A12-9FD0-22A454855049}" presName="Accent" presStyleLbl="trAlignAcc1" presStyleIdx="3" presStyleCnt="22">
        <dgm:presLayoutVars>
          <dgm:chMax val="0"/>
          <dgm:chPref val="0"/>
        </dgm:presLayoutVars>
      </dgm:prSet>
      <dgm:spPr/>
    </dgm:pt>
    <dgm:pt modelId="{04774768-2BB6-4FA6-9378-C20D4BFFD0E2}" type="pres">
      <dgm:prSet presAssocID="{F8F1A01F-93E4-4A12-9FD0-22A454855049}" presName="Image" presStyleLbl="alignImgPlace1" presStyleIdx="3" presStyleCnt="22" custScaleX="109062">
        <dgm:presLayoutVars>
          <dgm:chMax val="0"/>
          <dgm:chPref val="0"/>
        </dgm:presLayoutVars>
      </dgm:prSet>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3562" r="13562"/>
          </a:stretch>
        </a:blipFill>
      </dgm:spPr>
    </dgm:pt>
    <dgm:pt modelId="{8EFFD73F-C617-4536-81E4-18FE5CD113B8}" type="pres">
      <dgm:prSet presAssocID="{F8F1A01F-93E4-4A12-9FD0-22A454855049}" presName="ChildComposite" presStyleCnt="0"/>
      <dgm:spPr/>
    </dgm:pt>
    <dgm:pt modelId="{9F8C991D-7267-4623-A37C-21FF71CD72D7}" type="pres">
      <dgm:prSet presAssocID="{F8F1A01F-93E4-4A12-9FD0-22A454855049}" presName="Child" presStyleLbl="node1" presStyleIdx="0" presStyleCnt="0">
        <dgm:presLayoutVars>
          <dgm:chMax val="0"/>
          <dgm:chPref val="0"/>
          <dgm:bulletEnabled val="1"/>
        </dgm:presLayoutVars>
      </dgm:prSet>
      <dgm:spPr/>
    </dgm:pt>
    <dgm:pt modelId="{CE729EF2-043C-4C2C-97B0-D22A16823546}" type="pres">
      <dgm:prSet presAssocID="{F8F1A01F-93E4-4A12-9FD0-22A454855049}" presName="Parent" presStyleLbl="revTx" presStyleIdx="3" presStyleCnt="22" custScaleX="119215" custLinFactNeighborY="14266">
        <dgm:presLayoutVars>
          <dgm:chMax val="1"/>
          <dgm:chPref val="0"/>
          <dgm:bulletEnabled val="1"/>
        </dgm:presLayoutVars>
      </dgm:prSet>
      <dgm:spPr/>
    </dgm:pt>
    <dgm:pt modelId="{8BA5D576-4858-4EEB-82C5-67FC7F1CC9A3}" type="pres">
      <dgm:prSet presAssocID="{46F50384-7043-47BC-A2D8-A84F5695D7AA}" presName="sibTrans" presStyleCnt="0"/>
      <dgm:spPr/>
    </dgm:pt>
    <dgm:pt modelId="{2394E376-D4E4-49F4-8B8D-FC20B829EFB6}" type="pres">
      <dgm:prSet presAssocID="{A7C811C6-FFAC-4178-859F-9FDBDCC6CE98}" presName="composite" presStyleCnt="0">
        <dgm:presLayoutVars>
          <dgm:chMax val="1"/>
          <dgm:chPref val="1"/>
        </dgm:presLayoutVars>
      </dgm:prSet>
      <dgm:spPr/>
    </dgm:pt>
    <dgm:pt modelId="{C647D6D6-B6D9-4D5A-976C-4B8E0BBDB5AA}" type="pres">
      <dgm:prSet presAssocID="{A7C811C6-FFAC-4178-859F-9FDBDCC6CE98}" presName="Accent" presStyleLbl="trAlignAcc1" presStyleIdx="4" presStyleCnt="22">
        <dgm:presLayoutVars>
          <dgm:chMax val="0"/>
          <dgm:chPref val="0"/>
        </dgm:presLayoutVars>
      </dgm:prSet>
      <dgm:spPr/>
    </dgm:pt>
    <dgm:pt modelId="{DB41FC99-5FDB-4504-96D7-1A5CE1CE46DF}" type="pres">
      <dgm:prSet presAssocID="{A7C811C6-FFAC-4178-859F-9FDBDCC6CE98}" presName="Image" presStyleLbl="alignImgPlace1" presStyleIdx="4" presStyleCnt="22">
        <dgm:presLayoutVars>
          <dgm:chMax val="0"/>
          <dgm:chPref val="0"/>
        </dgm:presLayoutVars>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dgm:spPr>
    </dgm:pt>
    <dgm:pt modelId="{D2BE709A-9650-40BB-8236-646E53F58E34}" type="pres">
      <dgm:prSet presAssocID="{A7C811C6-FFAC-4178-859F-9FDBDCC6CE98}" presName="ChildComposite" presStyleCnt="0"/>
      <dgm:spPr/>
    </dgm:pt>
    <dgm:pt modelId="{CE447854-6F6D-4630-96A9-30AFB767B32E}" type="pres">
      <dgm:prSet presAssocID="{A7C811C6-FFAC-4178-859F-9FDBDCC6CE98}" presName="Child" presStyleLbl="node1" presStyleIdx="0" presStyleCnt="0">
        <dgm:presLayoutVars>
          <dgm:chMax val="0"/>
          <dgm:chPref val="0"/>
          <dgm:bulletEnabled val="1"/>
        </dgm:presLayoutVars>
      </dgm:prSet>
      <dgm:spPr/>
    </dgm:pt>
    <dgm:pt modelId="{153B5B3C-FBB6-4731-AEA6-D69EB3845C97}" type="pres">
      <dgm:prSet presAssocID="{A7C811C6-FFAC-4178-859F-9FDBDCC6CE98}" presName="Parent" presStyleLbl="revTx" presStyleIdx="4" presStyleCnt="22" custScaleX="120471" custLinFactNeighborX="3566" custLinFactNeighborY="934">
        <dgm:presLayoutVars>
          <dgm:chMax val="1"/>
          <dgm:chPref val="0"/>
          <dgm:bulletEnabled val="1"/>
        </dgm:presLayoutVars>
      </dgm:prSet>
      <dgm:spPr/>
    </dgm:pt>
    <dgm:pt modelId="{CB541162-1494-4052-9D4E-9AE1FEFFEA91}" type="pres">
      <dgm:prSet presAssocID="{B704F5F7-6865-4F2F-93EE-9310127DF8DC}" presName="sibTrans" presStyleCnt="0"/>
      <dgm:spPr/>
    </dgm:pt>
    <dgm:pt modelId="{578F34BA-2EBB-41B2-B1E9-A2DD16981521}" type="pres">
      <dgm:prSet presAssocID="{5B1BDD5C-33DD-4AA7-B4B0-0FA3FE92C7A6}" presName="composite" presStyleCnt="0">
        <dgm:presLayoutVars>
          <dgm:chMax val="1"/>
          <dgm:chPref val="1"/>
        </dgm:presLayoutVars>
      </dgm:prSet>
      <dgm:spPr/>
    </dgm:pt>
    <dgm:pt modelId="{9755F363-53A0-442A-91D4-759AA1FD474C}" type="pres">
      <dgm:prSet presAssocID="{5B1BDD5C-33DD-4AA7-B4B0-0FA3FE92C7A6}" presName="Accent" presStyleLbl="trAlignAcc1" presStyleIdx="5" presStyleCnt="22">
        <dgm:presLayoutVars>
          <dgm:chMax val="0"/>
          <dgm:chPref val="0"/>
        </dgm:presLayoutVars>
      </dgm:prSet>
      <dgm:spPr/>
    </dgm:pt>
    <dgm:pt modelId="{16300884-03F1-4B29-B8CE-0E65F8BD326E}" type="pres">
      <dgm:prSet presAssocID="{5B1BDD5C-33DD-4AA7-B4B0-0FA3FE92C7A6}" presName="Image" presStyleLbl="alignImgPlace1" presStyleIdx="5" presStyleCnt="22" custScaleY="98578">
        <dgm:presLayoutVars>
          <dgm:chMax val="0"/>
          <dgm:chPref val="0"/>
        </dgm:presLayoutVars>
      </dgm:prSet>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t="-8375" b="-39625"/>
          </a:stretch>
        </a:blipFill>
      </dgm:spPr>
    </dgm:pt>
    <dgm:pt modelId="{33B63B86-C81E-4CD5-876A-E391547E1F36}" type="pres">
      <dgm:prSet presAssocID="{5B1BDD5C-33DD-4AA7-B4B0-0FA3FE92C7A6}" presName="ChildComposite" presStyleCnt="0"/>
      <dgm:spPr/>
    </dgm:pt>
    <dgm:pt modelId="{06A14E57-357A-4A94-B367-87BE40E5CF6B}" type="pres">
      <dgm:prSet presAssocID="{5B1BDD5C-33DD-4AA7-B4B0-0FA3FE92C7A6}" presName="Child" presStyleLbl="node1" presStyleIdx="0" presStyleCnt="0">
        <dgm:presLayoutVars>
          <dgm:chMax val="0"/>
          <dgm:chPref val="0"/>
          <dgm:bulletEnabled val="1"/>
        </dgm:presLayoutVars>
      </dgm:prSet>
      <dgm:spPr/>
    </dgm:pt>
    <dgm:pt modelId="{72772854-5F55-414D-ABC2-1EFD94A076D9}" type="pres">
      <dgm:prSet presAssocID="{5B1BDD5C-33DD-4AA7-B4B0-0FA3FE92C7A6}" presName="Parent" presStyleLbl="revTx" presStyleIdx="5" presStyleCnt="22" custScaleX="115811">
        <dgm:presLayoutVars>
          <dgm:chMax val="1"/>
          <dgm:chPref val="0"/>
          <dgm:bulletEnabled val="1"/>
        </dgm:presLayoutVars>
      </dgm:prSet>
      <dgm:spPr/>
    </dgm:pt>
    <dgm:pt modelId="{19F2D8C6-7645-45D1-8298-B5C5EE398741}" type="pres">
      <dgm:prSet presAssocID="{F68E3518-9C06-4DC8-A17E-007CAA01958C}" presName="sibTrans" presStyleCnt="0"/>
      <dgm:spPr/>
    </dgm:pt>
    <dgm:pt modelId="{C2AA88A8-3AF5-44F6-BE27-BD3F2BBCB033}" type="pres">
      <dgm:prSet presAssocID="{1794AA85-B203-4110-AF3A-1C85EA0562AA}" presName="composite" presStyleCnt="0">
        <dgm:presLayoutVars>
          <dgm:chMax val="1"/>
          <dgm:chPref val="1"/>
        </dgm:presLayoutVars>
      </dgm:prSet>
      <dgm:spPr/>
    </dgm:pt>
    <dgm:pt modelId="{41568867-AF26-4B91-B076-7848C7646F70}" type="pres">
      <dgm:prSet presAssocID="{1794AA85-B203-4110-AF3A-1C85EA0562AA}" presName="Accent" presStyleLbl="trAlignAcc1" presStyleIdx="6" presStyleCnt="22">
        <dgm:presLayoutVars>
          <dgm:chMax val="0"/>
          <dgm:chPref val="0"/>
        </dgm:presLayoutVars>
      </dgm:prSet>
      <dgm:spPr/>
    </dgm:pt>
    <dgm:pt modelId="{54F0A85D-39B6-4FFE-8143-EC992F44C1B7}" type="pres">
      <dgm:prSet presAssocID="{1794AA85-B203-4110-AF3A-1C85EA0562AA}" presName="Image" presStyleLbl="alignImgPlace1" presStyleIdx="6" presStyleCnt="22">
        <dgm:presLayoutVars>
          <dgm:chMax val="0"/>
          <dgm:chPref val="0"/>
        </dgm:presLayoutVars>
      </dgm:prSet>
      <dgm:spPr>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t="-7006" b="-75464"/>
          </a:stretch>
        </a:blipFill>
      </dgm:spPr>
    </dgm:pt>
    <dgm:pt modelId="{57D4A47B-6DF4-426D-86D1-242D1C4AA3B2}" type="pres">
      <dgm:prSet presAssocID="{1794AA85-B203-4110-AF3A-1C85EA0562AA}" presName="ChildComposite" presStyleCnt="0"/>
      <dgm:spPr/>
    </dgm:pt>
    <dgm:pt modelId="{FB142A61-5130-4BE6-BBB5-534BB146ED28}" type="pres">
      <dgm:prSet presAssocID="{1794AA85-B203-4110-AF3A-1C85EA0562AA}" presName="Child" presStyleLbl="node1" presStyleIdx="0" presStyleCnt="0">
        <dgm:presLayoutVars>
          <dgm:chMax val="0"/>
          <dgm:chPref val="0"/>
          <dgm:bulletEnabled val="1"/>
        </dgm:presLayoutVars>
      </dgm:prSet>
      <dgm:spPr/>
    </dgm:pt>
    <dgm:pt modelId="{8C555464-29CE-445A-872E-BAE99B06DAD8}" type="pres">
      <dgm:prSet presAssocID="{1794AA85-B203-4110-AF3A-1C85EA0562AA}" presName="Parent" presStyleLbl="revTx" presStyleIdx="6" presStyleCnt="22">
        <dgm:presLayoutVars>
          <dgm:chMax val="1"/>
          <dgm:chPref val="0"/>
          <dgm:bulletEnabled val="1"/>
        </dgm:presLayoutVars>
      </dgm:prSet>
      <dgm:spPr/>
    </dgm:pt>
    <dgm:pt modelId="{FB49114E-384C-48D7-B2E9-8C1D527C3185}" type="pres">
      <dgm:prSet presAssocID="{72C9E547-5658-4C39-9915-08C300EA0F57}" presName="sibTrans" presStyleCnt="0"/>
      <dgm:spPr/>
    </dgm:pt>
    <dgm:pt modelId="{C3006229-24F5-4C14-AC32-13B3434327D1}" type="pres">
      <dgm:prSet presAssocID="{F1F634E4-B1E6-408F-AFE3-968187F92180}" presName="composite" presStyleCnt="0">
        <dgm:presLayoutVars>
          <dgm:chMax val="1"/>
          <dgm:chPref val="1"/>
        </dgm:presLayoutVars>
      </dgm:prSet>
      <dgm:spPr/>
    </dgm:pt>
    <dgm:pt modelId="{381B857D-C616-4BEB-9F2F-11EEE7940F6C}" type="pres">
      <dgm:prSet presAssocID="{F1F634E4-B1E6-408F-AFE3-968187F92180}" presName="Accent" presStyleLbl="trAlignAcc1" presStyleIdx="7" presStyleCnt="22">
        <dgm:presLayoutVars>
          <dgm:chMax val="0"/>
          <dgm:chPref val="0"/>
        </dgm:presLayoutVars>
      </dgm:prSet>
      <dgm:spPr/>
    </dgm:pt>
    <dgm:pt modelId="{501BEBDF-3333-4750-825A-CA20B57B137D}" type="pres">
      <dgm:prSet presAssocID="{F1F634E4-B1E6-408F-AFE3-968187F92180}" presName="Image" presStyleLbl="alignImgPlace1" presStyleIdx="7" presStyleCnt="22">
        <dgm:presLayoutVars>
          <dgm:chMax val="0"/>
          <dgm:chPref val="0"/>
        </dgm:presLayoutVars>
      </dgm:prSet>
      <dgm:spPr>
        <a:blipFill dpi="0" rotWithShape="1">
          <a:blip xmlns:r="http://schemas.openxmlformats.org/officeDocument/2006/relationships" r:embed="rId8">
            <a:extLst>
              <a:ext uri="{28A0092B-C50C-407E-A947-70E740481C1C}">
                <a14:useLocalDpi xmlns:a14="http://schemas.microsoft.com/office/drawing/2010/main" val="0"/>
              </a:ext>
            </a:extLst>
          </a:blip>
          <a:srcRect/>
          <a:stretch>
            <a:fillRect l="-727" t="-8886" r="727" b="-43114"/>
          </a:stretch>
        </a:blipFill>
      </dgm:spPr>
    </dgm:pt>
    <dgm:pt modelId="{87030CE7-5FC2-4D61-BAE4-90772E0795E7}" type="pres">
      <dgm:prSet presAssocID="{F1F634E4-B1E6-408F-AFE3-968187F92180}" presName="ChildComposite" presStyleCnt="0"/>
      <dgm:spPr/>
    </dgm:pt>
    <dgm:pt modelId="{0D80930C-5C4C-4C08-8B93-B39F6D394055}" type="pres">
      <dgm:prSet presAssocID="{F1F634E4-B1E6-408F-AFE3-968187F92180}" presName="Child" presStyleLbl="node1" presStyleIdx="0" presStyleCnt="0">
        <dgm:presLayoutVars>
          <dgm:chMax val="0"/>
          <dgm:chPref val="0"/>
          <dgm:bulletEnabled val="1"/>
        </dgm:presLayoutVars>
      </dgm:prSet>
      <dgm:spPr/>
    </dgm:pt>
    <dgm:pt modelId="{013C7EEE-4C1C-421D-B6EC-0F6775DBF717}" type="pres">
      <dgm:prSet presAssocID="{F1F634E4-B1E6-408F-AFE3-968187F92180}" presName="Parent" presStyleLbl="revTx" presStyleIdx="7" presStyleCnt="22" custScaleX="110537">
        <dgm:presLayoutVars>
          <dgm:chMax val="1"/>
          <dgm:chPref val="0"/>
          <dgm:bulletEnabled val="1"/>
        </dgm:presLayoutVars>
      </dgm:prSet>
      <dgm:spPr/>
    </dgm:pt>
    <dgm:pt modelId="{B9E82649-3B5F-48F9-8532-66BEC8D751D8}" type="pres">
      <dgm:prSet presAssocID="{0CAA7EFA-FC40-4F87-B6DA-7A3563902EC1}" presName="sibTrans" presStyleCnt="0"/>
      <dgm:spPr/>
    </dgm:pt>
    <dgm:pt modelId="{3FCDD1EC-D833-44BD-835D-31F1BD9E374F}" type="pres">
      <dgm:prSet presAssocID="{3EF123C7-6091-49B0-9999-8E4D789868EF}" presName="composite" presStyleCnt="0">
        <dgm:presLayoutVars>
          <dgm:chMax val="1"/>
          <dgm:chPref val="1"/>
        </dgm:presLayoutVars>
      </dgm:prSet>
      <dgm:spPr/>
    </dgm:pt>
    <dgm:pt modelId="{D23CF805-5D95-42ED-89F8-E2EFFAC84DE4}" type="pres">
      <dgm:prSet presAssocID="{3EF123C7-6091-49B0-9999-8E4D789868EF}" presName="Accent" presStyleLbl="trAlignAcc1" presStyleIdx="8" presStyleCnt="22">
        <dgm:presLayoutVars>
          <dgm:chMax val="0"/>
          <dgm:chPref val="0"/>
        </dgm:presLayoutVars>
      </dgm:prSet>
      <dgm:spPr/>
    </dgm:pt>
    <dgm:pt modelId="{3609E3B2-8840-4CC6-B127-352B68557809}" type="pres">
      <dgm:prSet presAssocID="{3EF123C7-6091-49B0-9999-8E4D789868EF}" presName="Image" presStyleLbl="alignImgPlace1" presStyleIdx="8" presStyleCnt="22">
        <dgm:presLayoutVars>
          <dgm:chMax val="0"/>
          <dgm:chPref val="0"/>
        </dgm:presLayoutVars>
      </dgm:prSet>
      <dgm:spPr>
        <a:blipFill dpi="0" rotWithShape="1">
          <a:blip xmlns:r="http://schemas.openxmlformats.org/officeDocument/2006/relationships" r:embed="rId9">
            <a:extLst>
              <a:ext uri="{28A0092B-C50C-407E-A947-70E740481C1C}">
                <a14:useLocalDpi xmlns:a14="http://schemas.microsoft.com/office/drawing/2010/main" val="0"/>
              </a:ext>
            </a:extLst>
          </a:blip>
          <a:srcRect/>
          <a:stretch>
            <a:fillRect l="1454" t="-13184" r="-1454" b="-62816"/>
          </a:stretch>
        </a:blipFill>
      </dgm:spPr>
    </dgm:pt>
    <dgm:pt modelId="{06DBA948-8C8E-44E6-8601-E72BB8B7E7EB}" type="pres">
      <dgm:prSet presAssocID="{3EF123C7-6091-49B0-9999-8E4D789868EF}" presName="ChildComposite" presStyleCnt="0"/>
      <dgm:spPr/>
    </dgm:pt>
    <dgm:pt modelId="{DA022D61-524F-434B-9808-96C5AB556ADC}" type="pres">
      <dgm:prSet presAssocID="{3EF123C7-6091-49B0-9999-8E4D789868EF}" presName="Child" presStyleLbl="node1" presStyleIdx="0" presStyleCnt="0">
        <dgm:presLayoutVars>
          <dgm:chMax val="0"/>
          <dgm:chPref val="0"/>
          <dgm:bulletEnabled val="1"/>
        </dgm:presLayoutVars>
      </dgm:prSet>
      <dgm:spPr/>
    </dgm:pt>
    <dgm:pt modelId="{CB10D9DE-A324-445A-A0F7-5E4D07C8CD83}" type="pres">
      <dgm:prSet presAssocID="{3EF123C7-6091-49B0-9999-8E4D789868EF}" presName="Parent" presStyleLbl="revTx" presStyleIdx="8" presStyleCnt="22">
        <dgm:presLayoutVars>
          <dgm:chMax val="1"/>
          <dgm:chPref val="0"/>
          <dgm:bulletEnabled val="1"/>
        </dgm:presLayoutVars>
      </dgm:prSet>
      <dgm:spPr/>
    </dgm:pt>
    <dgm:pt modelId="{EE9358D7-9228-468C-A6FE-AF8097DCB4D5}" type="pres">
      <dgm:prSet presAssocID="{CE727B44-5D1F-4960-9C7A-69D549C965EC}" presName="sibTrans" presStyleCnt="0"/>
      <dgm:spPr/>
    </dgm:pt>
    <dgm:pt modelId="{50A5E108-0990-4701-A9A6-8173660F9D2C}" type="pres">
      <dgm:prSet presAssocID="{B13F07F0-EF60-4CBF-8108-FC4C050A8699}" presName="composite" presStyleCnt="0">
        <dgm:presLayoutVars>
          <dgm:chMax val="1"/>
          <dgm:chPref val="1"/>
        </dgm:presLayoutVars>
      </dgm:prSet>
      <dgm:spPr/>
    </dgm:pt>
    <dgm:pt modelId="{FE951DCE-9C37-40E1-8B1C-935F2224C9DB}" type="pres">
      <dgm:prSet presAssocID="{B13F07F0-EF60-4CBF-8108-FC4C050A8699}" presName="Accent" presStyleLbl="trAlignAcc1" presStyleIdx="9" presStyleCnt="22">
        <dgm:presLayoutVars>
          <dgm:chMax val="0"/>
          <dgm:chPref val="0"/>
        </dgm:presLayoutVars>
      </dgm:prSet>
      <dgm:spPr/>
    </dgm:pt>
    <dgm:pt modelId="{9166BA44-C50E-479B-B6BE-C1E01A14773C}" type="pres">
      <dgm:prSet presAssocID="{B13F07F0-EF60-4CBF-8108-FC4C050A8699}" presName="Image" presStyleLbl="alignImgPlace1" presStyleIdx="9" presStyleCnt="22">
        <dgm:presLayoutVars>
          <dgm:chMax val="0"/>
          <dgm:chPref val="0"/>
        </dgm:presLayoutVars>
      </dgm:prSet>
      <dgm:spPr>
        <a:blipFill dpi="0" rotWithShape="1">
          <a:blip xmlns:r="http://schemas.openxmlformats.org/officeDocument/2006/relationships" r:embed="rId10">
            <a:extLst>
              <a:ext uri="{28A0092B-C50C-407E-A947-70E740481C1C}">
                <a14:useLocalDpi xmlns:a14="http://schemas.microsoft.com/office/drawing/2010/main" val="0"/>
              </a:ext>
            </a:extLst>
          </a:blip>
          <a:srcRect/>
          <a:stretch>
            <a:fillRect t="-13185" b="-62815"/>
          </a:stretch>
        </a:blipFill>
      </dgm:spPr>
    </dgm:pt>
    <dgm:pt modelId="{32A9A094-66B5-4D4F-8296-EC65C165EF2C}" type="pres">
      <dgm:prSet presAssocID="{B13F07F0-EF60-4CBF-8108-FC4C050A8699}" presName="ChildComposite" presStyleCnt="0"/>
      <dgm:spPr/>
    </dgm:pt>
    <dgm:pt modelId="{0796874A-00C2-4652-908B-D4D821EDA1DF}" type="pres">
      <dgm:prSet presAssocID="{B13F07F0-EF60-4CBF-8108-FC4C050A8699}" presName="Child" presStyleLbl="node1" presStyleIdx="0" presStyleCnt="0">
        <dgm:presLayoutVars>
          <dgm:chMax val="0"/>
          <dgm:chPref val="0"/>
          <dgm:bulletEnabled val="1"/>
        </dgm:presLayoutVars>
      </dgm:prSet>
      <dgm:spPr/>
    </dgm:pt>
    <dgm:pt modelId="{64AD757B-D268-4B61-ACCE-ACD7549C7136}" type="pres">
      <dgm:prSet presAssocID="{B13F07F0-EF60-4CBF-8108-FC4C050A8699}" presName="Parent" presStyleLbl="revTx" presStyleIdx="9" presStyleCnt="22" custLinFactNeighborY="11842">
        <dgm:presLayoutVars>
          <dgm:chMax val="1"/>
          <dgm:chPref val="0"/>
          <dgm:bulletEnabled val="1"/>
        </dgm:presLayoutVars>
      </dgm:prSet>
      <dgm:spPr/>
    </dgm:pt>
    <dgm:pt modelId="{C3F833D8-EE45-4E79-8B20-BED4B3E5785F}" type="pres">
      <dgm:prSet presAssocID="{2F3D915B-9B86-4EEF-83D6-726884BB3278}" presName="sibTrans" presStyleCnt="0"/>
      <dgm:spPr/>
    </dgm:pt>
    <dgm:pt modelId="{CB94A2B6-3C68-4325-BE36-D9F3AAA131D0}" type="pres">
      <dgm:prSet presAssocID="{BC7A1656-572A-417C-B090-8DF9FCEB8CDB}" presName="composite" presStyleCnt="0">
        <dgm:presLayoutVars>
          <dgm:chMax val="1"/>
          <dgm:chPref val="1"/>
        </dgm:presLayoutVars>
      </dgm:prSet>
      <dgm:spPr/>
    </dgm:pt>
    <dgm:pt modelId="{D77CAA14-1471-48B7-89BE-963788599B1A}" type="pres">
      <dgm:prSet presAssocID="{BC7A1656-572A-417C-B090-8DF9FCEB8CDB}" presName="Accent" presStyleLbl="trAlignAcc1" presStyleIdx="10" presStyleCnt="22">
        <dgm:presLayoutVars>
          <dgm:chMax val="0"/>
          <dgm:chPref val="0"/>
        </dgm:presLayoutVars>
      </dgm:prSet>
      <dgm:spPr/>
    </dgm:pt>
    <dgm:pt modelId="{C3C59A5E-8D42-4BF9-9B2D-FEE8383F5D37}" type="pres">
      <dgm:prSet presAssocID="{BC7A1656-572A-417C-B090-8DF9FCEB8CDB}" presName="Image" presStyleLbl="alignImgPlace1" presStyleIdx="10" presStyleCnt="22">
        <dgm:presLayoutVars>
          <dgm:chMax val="0"/>
          <dgm:chPref val="0"/>
        </dgm:presLayoutVars>
      </dgm:prSet>
      <dgm:spPr>
        <a:blipFill dpi="0" rotWithShape="1">
          <a:blip xmlns:r="http://schemas.openxmlformats.org/officeDocument/2006/relationships" r:embed="rId11">
            <a:extLst>
              <a:ext uri="{28A0092B-C50C-407E-A947-70E740481C1C}">
                <a14:useLocalDpi xmlns:a14="http://schemas.microsoft.com/office/drawing/2010/main" val="0"/>
              </a:ext>
            </a:extLst>
          </a:blip>
          <a:srcRect/>
          <a:stretch>
            <a:fillRect t="-7282" b="-16718"/>
          </a:stretch>
        </a:blipFill>
      </dgm:spPr>
    </dgm:pt>
    <dgm:pt modelId="{E69466D1-CBC2-42B2-97E2-3BADCE4FFE11}" type="pres">
      <dgm:prSet presAssocID="{BC7A1656-572A-417C-B090-8DF9FCEB8CDB}" presName="ChildComposite" presStyleCnt="0"/>
      <dgm:spPr/>
    </dgm:pt>
    <dgm:pt modelId="{E1D6357B-2BF1-4A83-B95A-7E732B1F8B9B}" type="pres">
      <dgm:prSet presAssocID="{BC7A1656-572A-417C-B090-8DF9FCEB8CDB}" presName="Child" presStyleLbl="node1" presStyleIdx="0" presStyleCnt="0">
        <dgm:presLayoutVars>
          <dgm:chMax val="0"/>
          <dgm:chPref val="0"/>
          <dgm:bulletEnabled val="1"/>
        </dgm:presLayoutVars>
      </dgm:prSet>
      <dgm:spPr/>
    </dgm:pt>
    <dgm:pt modelId="{7A7ED0EA-92D7-48A3-B671-966509C4EB25}" type="pres">
      <dgm:prSet presAssocID="{BC7A1656-572A-417C-B090-8DF9FCEB8CDB}" presName="Parent" presStyleLbl="revTx" presStyleIdx="10" presStyleCnt="22">
        <dgm:presLayoutVars>
          <dgm:chMax val="1"/>
          <dgm:chPref val="0"/>
          <dgm:bulletEnabled val="1"/>
        </dgm:presLayoutVars>
      </dgm:prSet>
      <dgm:spPr/>
    </dgm:pt>
    <dgm:pt modelId="{7D515F77-CC7A-4557-8E48-7654BB6DE755}" type="pres">
      <dgm:prSet presAssocID="{0085EBF5-DA4F-4AC8-BC19-48DC9B7A7416}" presName="sibTrans" presStyleCnt="0"/>
      <dgm:spPr/>
    </dgm:pt>
    <dgm:pt modelId="{C62986C6-BDE1-4597-BF5C-B5C9053E77DA}" type="pres">
      <dgm:prSet presAssocID="{D7E59884-412B-445E-8607-85A65E7C265D}" presName="composite" presStyleCnt="0">
        <dgm:presLayoutVars>
          <dgm:chMax val="1"/>
          <dgm:chPref val="1"/>
        </dgm:presLayoutVars>
      </dgm:prSet>
      <dgm:spPr/>
    </dgm:pt>
    <dgm:pt modelId="{BF0C3B6C-6779-4087-8533-8D26CA0EAD5E}" type="pres">
      <dgm:prSet presAssocID="{D7E59884-412B-445E-8607-85A65E7C265D}" presName="Accent" presStyleLbl="trAlignAcc1" presStyleIdx="11" presStyleCnt="22">
        <dgm:presLayoutVars>
          <dgm:chMax val="0"/>
          <dgm:chPref val="0"/>
        </dgm:presLayoutVars>
      </dgm:prSet>
      <dgm:spPr/>
    </dgm:pt>
    <dgm:pt modelId="{B04CF7AA-08F9-4243-AF15-8B6A5D95176A}" type="pres">
      <dgm:prSet presAssocID="{D7E59884-412B-445E-8607-85A65E7C265D}" presName="Image" presStyleLbl="alignImgPlace1" presStyleIdx="11" presStyleCnt="22">
        <dgm:presLayoutVars>
          <dgm:chMax val="0"/>
          <dgm:chPref val="0"/>
        </dgm:presLayoutVars>
      </dgm:prSet>
      <dgm:spPr>
        <a:blipFill dpi="0" rotWithShape="1">
          <a:blip xmlns:r="http://schemas.openxmlformats.org/officeDocument/2006/relationships" r:embed="rId12">
            <a:extLst>
              <a:ext uri="{28A0092B-C50C-407E-A947-70E740481C1C}">
                <a14:useLocalDpi xmlns:a14="http://schemas.microsoft.com/office/drawing/2010/main" val="0"/>
              </a:ext>
            </a:extLst>
          </a:blip>
          <a:srcRect/>
          <a:stretch>
            <a:fillRect t="-4721" b="-13279"/>
          </a:stretch>
        </a:blipFill>
      </dgm:spPr>
    </dgm:pt>
    <dgm:pt modelId="{9C879768-0A50-46BA-B08F-0677E53531E2}" type="pres">
      <dgm:prSet presAssocID="{D7E59884-412B-445E-8607-85A65E7C265D}" presName="ChildComposite" presStyleCnt="0"/>
      <dgm:spPr/>
    </dgm:pt>
    <dgm:pt modelId="{4E73358D-774D-4F3C-9B46-452F1E170DCE}" type="pres">
      <dgm:prSet presAssocID="{D7E59884-412B-445E-8607-85A65E7C265D}" presName="Child" presStyleLbl="node1" presStyleIdx="0" presStyleCnt="0">
        <dgm:presLayoutVars>
          <dgm:chMax val="0"/>
          <dgm:chPref val="0"/>
          <dgm:bulletEnabled val="1"/>
        </dgm:presLayoutVars>
      </dgm:prSet>
      <dgm:spPr/>
    </dgm:pt>
    <dgm:pt modelId="{1ADADEB6-CC5F-497E-9714-CA32AD47EFF0}" type="pres">
      <dgm:prSet presAssocID="{D7E59884-412B-445E-8607-85A65E7C265D}" presName="Parent" presStyleLbl="revTx" presStyleIdx="11" presStyleCnt="22">
        <dgm:presLayoutVars>
          <dgm:chMax val="1"/>
          <dgm:chPref val="0"/>
          <dgm:bulletEnabled val="1"/>
        </dgm:presLayoutVars>
      </dgm:prSet>
      <dgm:spPr/>
    </dgm:pt>
    <dgm:pt modelId="{FB10AE67-0367-4F1F-8A1E-5038BD0B493A}" type="pres">
      <dgm:prSet presAssocID="{B3F3A171-4835-49A8-9686-3B050F8F2AB4}" presName="sibTrans" presStyleCnt="0"/>
      <dgm:spPr/>
    </dgm:pt>
    <dgm:pt modelId="{7CBC9774-C1CF-401C-9AFA-34520054A0C2}" type="pres">
      <dgm:prSet presAssocID="{F7DF17F0-D014-41CF-8810-899BD9816B41}" presName="composite" presStyleCnt="0">
        <dgm:presLayoutVars>
          <dgm:chMax val="1"/>
          <dgm:chPref val="1"/>
        </dgm:presLayoutVars>
      </dgm:prSet>
      <dgm:spPr/>
    </dgm:pt>
    <dgm:pt modelId="{E2F720C2-3995-4693-8E3F-D1A6FA303E6A}" type="pres">
      <dgm:prSet presAssocID="{F7DF17F0-D014-41CF-8810-899BD9816B41}" presName="Accent" presStyleLbl="trAlignAcc1" presStyleIdx="12" presStyleCnt="22">
        <dgm:presLayoutVars>
          <dgm:chMax val="0"/>
          <dgm:chPref val="0"/>
        </dgm:presLayoutVars>
      </dgm:prSet>
      <dgm:spPr/>
    </dgm:pt>
    <dgm:pt modelId="{71D5F5FE-CBE5-41AD-A43C-1110481CEAF2}" type="pres">
      <dgm:prSet presAssocID="{F7DF17F0-D014-41CF-8810-899BD9816B41}" presName="Image" presStyleLbl="alignImgPlace1" presStyleIdx="12" presStyleCnt="22">
        <dgm:presLayoutVars>
          <dgm:chMax val="0"/>
          <dgm:chPref val="0"/>
        </dgm:presLayoutVars>
      </dgm:prSet>
      <dgm:spPr>
        <a:blipFill dpi="0" rotWithShape="1">
          <a:blip xmlns:r="http://schemas.openxmlformats.org/officeDocument/2006/relationships" r:embed="rId13">
            <a:extLst>
              <a:ext uri="{28A0092B-C50C-407E-A947-70E740481C1C}">
                <a14:useLocalDpi xmlns:a14="http://schemas.microsoft.com/office/drawing/2010/main" val="0"/>
              </a:ext>
            </a:extLst>
          </a:blip>
          <a:srcRect/>
          <a:stretch>
            <a:fillRect t="-8801" b="-37199"/>
          </a:stretch>
        </a:blipFill>
      </dgm:spPr>
    </dgm:pt>
    <dgm:pt modelId="{53D27596-6D6C-4F0B-A38E-93B7962DBAEB}" type="pres">
      <dgm:prSet presAssocID="{F7DF17F0-D014-41CF-8810-899BD9816B41}" presName="ChildComposite" presStyleCnt="0"/>
      <dgm:spPr/>
    </dgm:pt>
    <dgm:pt modelId="{E0AA935B-D85B-4DA3-A074-B849DE0692B2}" type="pres">
      <dgm:prSet presAssocID="{F7DF17F0-D014-41CF-8810-899BD9816B41}" presName="Child" presStyleLbl="node1" presStyleIdx="0" presStyleCnt="0">
        <dgm:presLayoutVars>
          <dgm:chMax val="0"/>
          <dgm:chPref val="0"/>
          <dgm:bulletEnabled val="1"/>
        </dgm:presLayoutVars>
      </dgm:prSet>
      <dgm:spPr/>
    </dgm:pt>
    <dgm:pt modelId="{C8BE1CAA-4410-4E4D-B5F1-4B4634FCD91A}" type="pres">
      <dgm:prSet presAssocID="{F7DF17F0-D014-41CF-8810-899BD9816B41}" presName="Parent" presStyleLbl="revTx" presStyleIdx="12" presStyleCnt="22">
        <dgm:presLayoutVars>
          <dgm:chMax val="1"/>
          <dgm:chPref val="0"/>
          <dgm:bulletEnabled val="1"/>
        </dgm:presLayoutVars>
      </dgm:prSet>
      <dgm:spPr/>
    </dgm:pt>
    <dgm:pt modelId="{9F12F07F-F5B5-455D-A85A-A0FE65129071}" type="pres">
      <dgm:prSet presAssocID="{04D4A4FC-AD98-4EAC-84DB-D44417CF5A5D}" presName="sibTrans" presStyleCnt="0"/>
      <dgm:spPr/>
    </dgm:pt>
    <dgm:pt modelId="{70E0A955-227B-43C6-97F5-DD706A79BF93}" type="pres">
      <dgm:prSet presAssocID="{23DA096D-AD88-4D31-9DC1-C4B4AAA98D58}" presName="composite" presStyleCnt="0">
        <dgm:presLayoutVars>
          <dgm:chMax val="1"/>
          <dgm:chPref val="1"/>
        </dgm:presLayoutVars>
      </dgm:prSet>
      <dgm:spPr/>
    </dgm:pt>
    <dgm:pt modelId="{35CA6FC9-D07C-4F24-96E1-82D9AB10CB6F}" type="pres">
      <dgm:prSet presAssocID="{23DA096D-AD88-4D31-9DC1-C4B4AAA98D58}" presName="Accent" presStyleLbl="trAlignAcc1" presStyleIdx="13" presStyleCnt="22">
        <dgm:presLayoutVars>
          <dgm:chMax val="0"/>
          <dgm:chPref val="0"/>
        </dgm:presLayoutVars>
      </dgm:prSet>
      <dgm:spPr/>
    </dgm:pt>
    <dgm:pt modelId="{A2C20BD5-CAC8-4529-BFFE-6BEB6CC489AF}" type="pres">
      <dgm:prSet presAssocID="{23DA096D-AD88-4D31-9DC1-C4B4AAA98D58}" presName="Image" presStyleLbl="alignImgPlace1" presStyleIdx="13" presStyleCnt="22">
        <dgm:presLayoutVars>
          <dgm:chMax val="0"/>
          <dgm:chPref val="0"/>
        </dgm:presLayoutVars>
      </dgm:prSet>
      <dgm:spPr>
        <a:blipFill dpi="0" rotWithShape="1">
          <a:blip xmlns:r="http://schemas.openxmlformats.org/officeDocument/2006/relationships" r:embed="rId14">
            <a:extLst>
              <a:ext uri="{28A0092B-C50C-407E-A947-70E740481C1C}">
                <a14:useLocalDpi xmlns:a14="http://schemas.microsoft.com/office/drawing/2010/main" val="0"/>
              </a:ext>
            </a:extLst>
          </a:blip>
          <a:srcRect/>
          <a:stretch>
            <a:fillRect t="-10030" b="-45970"/>
          </a:stretch>
        </a:blipFill>
      </dgm:spPr>
    </dgm:pt>
    <dgm:pt modelId="{42E26A2D-4246-4534-866E-E740C2BCB5C7}" type="pres">
      <dgm:prSet presAssocID="{23DA096D-AD88-4D31-9DC1-C4B4AAA98D58}" presName="ChildComposite" presStyleCnt="0"/>
      <dgm:spPr/>
    </dgm:pt>
    <dgm:pt modelId="{C81868B3-35C2-4BF3-BC1F-B88250A323CC}" type="pres">
      <dgm:prSet presAssocID="{23DA096D-AD88-4D31-9DC1-C4B4AAA98D58}" presName="Child" presStyleLbl="node1" presStyleIdx="0" presStyleCnt="0">
        <dgm:presLayoutVars>
          <dgm:chMax val="0"/>
          <dgm:chPref val="0"/>
          <dgm:bulletEnabled val="1"/>
        </dgm:presLayoutVars>
      </dgm:prSet>
      <dgm:spPr/>
    </dgm:pt>
    <dgm:pt modelId="{5A8040F8-B2AE-4547-A8E9-97B35111AE70}" type="pres">
      <dgm:prSet presAssocID="{23DA096D-AD88-4D31-9DC1-C4B4AAA98D58}" presName="Parent" presStyleLbl="revTx" presStyleIdx="13" presStyleCnt="22">
        <dgm:presLayoutVars>
          <dgm:chMax val="1"/>
          <dgm:chPref val="0"/>
          <dgm:bulletEnabled val="1"/>
        </dgm:presLayoutVars>
      </dgm:prSet>
      <dgm:spPr/>
    </dgm:pt>
    <dgm:pt modelId="{E5DF7191-B66E-4330-BCF7-8FCD8F17D2BD}" type="pres">
      <dgm:prSet presAssocID="{6115076C-234A-4B6A-A547-3DC035729298}" presName="sibTrans" presStyleCnt="0"/>
      <dgm:spPr/>
    </dgm:pt>
    <dgm:pt modelId="{432175D2-E369-49ED-8535-BC27CF2CD8BA}" type="pres">
      <dgm:prSet presAssocID="{BE0C5C86-E1D3-438A-8459-0D774B69CA5A}" presName="composite" presStyleCnt="0">
        <dgm:presLayoutVars>
          <dgm:chMax val="1"/>
          <dgm:chPref val="1"/>
        </dgm:presLayoutVars>
      </dgm:prSet>
      <dgm:spPr/>
    </dgm:pt>
    <dgm:pt modelId="{CDF499E4-5864-4557-AFB0-2A95C7A5EB21}" type="pres">
      <dgm:prSet presAssocID="{BE0C5C86-E1D3-438A-8459-0D774B69CA5A}" presName="Accent" presStyleLbl="trAlignAcc1" presStyleIdx="14" presStyleCnt="22">
        <dgm:presLayoutVars>
          <dgm:chMax val="0"/>
          <dgm:chPref val="0"/>
        </dgm:presLayoutVars>
      </dgm:prSet>
      <dgm:spPr/>
    </dgm:pt>
    <dgm:pt modelId="{DEF8E90B-6A21-4DCD-BE77-A205CDD6867A}" type="pres">
      <dgm:prSet presAssocID="{BE0C5C86-E1D3-438A-8459-0D774B69CA5A}" presName="Image" presStyleLbl="alignImgPlace1" presStyleIdx="14" presStyleCnt="22">
        <dgm:presLayoutVars>
          <dgm:chMax val="0"/>
          <dgm:chPref val="0"/>
        </dgm:presLayoutVars>
      </dgm:prSet>
      <dgm:spPr>
        <a:blipFill dpi="0" rotWithShape="1">
          <a:blip xmlns:r="http://schemas.openxmlformats.org/officeDocument/2006/relationships" r:embed="rId15"/>
          <a:srcRect/>
          <a:stretch>
            <a:fillRect t="-15751" b="-60249"/>
          </a:stretch>
        </a:blipFill>
      </dgm:spPr>
    </dgm:pt>
    <dgm:pt modelId="{D4BE4147-5F76-4735-8615-148E16103E08}" type="pres">
      <dgm:prSet presAssocID="{BE0C5C86-E1D3-438A-8459-0D774B69CA5A}" presName="ChildComposite" presStyleCnt="0"/>
      <dgm:spPr/>
    </dgm:pt>
    <dgm:pt modelId="{779F7CF8-8D40-48A3-9F16-24C6E7E743DC}" type="pres">
      <dgm:prSet presAssocID="{BE0C5C86-E1D3-438A-8459-0D774B69CA5A}" presName="Child" presStyleLbl="node1" presStyleIdx="0" presStyleCnt="0">
        <dgm:presLayoutVars>
          <dgm:chMax val="0"/>
          <dgm:chPref val="0"/>
          <dgm:bulletEnabled val="1"/>
        </dgm:presLayoutVars>
      </dgm:prSet>
      <dgm:spPr/>
    </dgm:pt>
    <dgm:pt modelId="{56C65C9D-B745-477C-892C-0FEDDE63325B}" type="pres">
      <dgm:prSet presAssocID="{BE0C5C86-E1D3-438A-8459-0D774B69CA5A}" presName="Parent" presStyleLbl="revTx" presStyleIdx="14" presStyleCnt="22">
        <dgm:presLayoutVars>
          <dgm:chMax val="1"/>
          <dgm:chPref val="0"/>
          <dgm:bulletEnabled val="1"/>
        </dgm:presLayoutVars>
      </dgm:prSet>
      <dgm:spPr/>
    </dgm:pt>
    <dgm:pt modelId="{6ACADBE0-30E0-4C9B-8285-DB45C17B2796}" type="pres">
      <dgm:prSet presAssocID="{6FF54786-E3F6-4802-835B-3C7EE7B09FF3}" presName="sibTrans" presStyleCnt="0"/>
      <dgm:spPr/>
    </dgm:pt>
    <dgm:pt modelId="{EABD57B7-364D-4D93-A1D5-5538F0F7CF8E}" type="pres">
      <dgm:prSet presAssocID="{406CDF1B-6CE7-4D51-B47A-5AB6FFECB04E}" presName="composite" presStyleCnt="0">
        <dgm:presLayoutVars>
          <dgm:chMax val="1"/>
          <dgm:chPref val="1"/>
        </dgm:presLayoutVars>
      </dgm:prSet>
      <dgm:spPr/>
    </dgm:pt>
    <dgm:pt modelId="{A8BE41F2-3AC1-476D-92A3-B9E116BCF45D}" type="pres">
      <dgm:prSet presAssocID="{406CDF1B-6CE7-4D51-B47A-5AB6FFECB04E}" presName="Accent" presStyleLbl="trAlignAcc1" presStyleIdx="15" presStyleCnt="22">
        <dgm:presLayoutVars>
          <dgm:chMax val="0"/>
          <dgm:chPref val="0"/>
        </dgm:presLayoutVars>
      </dgm:prSet>
      <dgm:spPr/>
    </dgm:pt>
    <dgm:pt modelId="{FE8F7DB2-A286-45A0-9170-91AE54B9731E}" type="pres">
      <dgm:prSet presAssocID="{406CDF1B-6CE7-4D51-B47A-5AB6FFECB04E}" presName="Image" presStyleLbl="alignImgPlace1" presStyleIdx="15" presStyleCnt="22">
        <dgm:presLayoutVars>
          <dgm:chMax val="0"/>
          <dgm:chPref val="0"/>
        </dgm:presLayoutVars>
      </dgm:prSet>
      <dgm:spPr>
        <a:blipFill>
          <a:blip xmlns:r="http://schemas.openxmlformats.org/officeDocument/2006/relationships" r:embed="rId16">
            <a:extLst>
              <a:ext uri="{28A0092B-C50C-407E-A947-70E740481C1C}">
                <a14:useLocalDpi xmlns:a14="http://schemas.microsoft.com/office/drawing/2010/main" val="0"/>
              </a:ext>
            </a:extLst>
          </a:blip>
          <a:srcRect/>
          <a:stretch>
            <a:fillRect l="-2000" r="-2000"/>
          </a:stretch>
        </a:blipFill>
      </dgm:spPr>
    </dgm:pt>
    <dgm:pt modelId="{616521F4-25B4-4A66-8D83-33CEFDCF76D3}" type="pres">
      <dgm:prSet presAssocID="{406CDF1B-6CE7-4D51-B47A-5AB6FFECB04E}" presName="ChildComposite" presStyleCnt="0"/>
      <dgm:spPr/>
    </dgm:pt>
    <dgm:pt modelId="{20CE692A-09D1-4DDA-A312-90AE878A8FE5}" type="pres">
      <dgm:prSet presAssocID="{406CDF1B-6CE7-4D51-B47A-5AB6FFECB04E}" presName="Child" presStyleLbl="node1" presStyleIdx="0" presStyleCnt="0">
        <dgm:presLayoutVars>
          <dgm:chMax val="0"/>
          <dgm:chPref val="0"/>
          <dgm:bulletEnabled val="1"/>
        </dgm:presLayoutVars>
      </dgm:prSet>
      <dgm:spPr/>
    </dgm:pt>
    <dgm:pt modelId="{450B19CC-10A4-4F21-BF85-6615069FDBA5}" type="pres">
      <dgm:prSet presAssocID="{406CDF1B-6CE7-4D51-B47A-5AB6FFECB04E}" presName="Parent" presStyleLbl="revTx" presStyleIdx="15" presStyleCnt="22" custScaleX="135662">
        <dgm:presLayoutVars>
          <dgm:chMax val="1"/>
          <dgm:chPref val="0"/>
          <dgm:bulletEnabled val="1"/>
        </dgm:presLayoutVars>
      </dgm:prSet>
      <dgm:spPr/>
    </dgm:pt>
    <dgm:pt modelId="{927BEEE8-B864-4135-98CF-B633929AD41A}" type="pres">
      <dgm:prSet presAssocID="{C63121F3-E3EE-4F0C-BDA5-1533098CCF61}" presName="sibTrans" presStyleCnt="0"/>
      <dgm:spPr/>
    </dgm:pt>
    <dgm:pt modelId="{CC8A39EB-3132-4E46-A9EF-CAB541DCE1BF}" type="pres">
      <dgm:prSet presAssocID="{8EB480A7-B6AB-4DD6-901B-60C681D66FD1}" presName="composite" presStyleCnt="0">
        <dgm:presLayoutVars>
          <dgm:chMax val="1"/>
          <dgm:chPref val="1"/>
        </dgm:presLayoutVars>
      </dgm:prSet>
      <dgm:spPr/>
    </dgm:pt>
    <dgm:pt modelId="{6B612291-43ED-4460-A1E0-134E0D7FC2B5}" type="pres">
      <dgm:prSet presAssocID="{8EB480A7-B6AB-4DD6-901B-60C681D66FD1}" presName="Accent" presStyleLbl="trAlignAcc1" presStyleIdx="16" presStyleCnt="22">
        <dgm:presLayoutVars>
          <dgm:chMax val="0"/>
          <dgm:chPref val="0"/>
        </dgm:presLayoutVars>
      </dgm:prSet>
      <dgm:spPr/>
    </dgm:pt>
    <dgm:pt modelId="{DD1D665C-87AF-43FD-9332-F938506AE17D}" type="pres">
      <dgm:prSet presAssocID="{8EB480A7-B6AB-4DD6-901B-60C681D66FD1}" presName="Image" presStyleLbl="alignImgPlace1" presStyleIdx="16" presStyleCnt="22">
        <dgm:presLayoutVars>
          <dgm:chMax val="0"/>
          <dgm:chPref val="0"/>
        </dgm:presLayoutVars>
      </dgm:prSet>
      <dgm:spPr>
        <a:blipFill dpi="0" rotWithShape="1">
          <a:blip xmlns:r="http://schemas.openxmlformats.org/officeDocument/2006/relationships" r:embed="rId17">
            <a:extLst>
              <a:ext uri="{28A0092B-C50C-407E-A947-70E740481C1C}">
                <a14:useLocalDpi xmlns:a14="http://schemas.microsoft.com/office/drawing/2010/main" val="0"/>
              </a:ext>
            </a:extLst>
          </a:blip>
          <a:srcRect/>
          <a:stretch>
            <a:fillRect l="-1605" t="-7008" r="1605" b="-74992"/>
          </a:stretch>
        </a:blipFill>
      </dgm:spPr>
    </dgm:pt>
    <dgm:pt modelId="{779C9863-387E-48DC-9139-22858DAE7D85}" type="pres">
      <dgm:prSet presAssocID="{8EB480A7-B6AB-4DD6-901B-60C681D66FD1}" presName="ChildComposite" presStyleCnt="0"/>
      <dgm:spPr/>
    </dgm:pt>
    <dgm:pt modelId="{27372F2D-6021-404E-998E-22D66A0EE071}" type="pres">
      <dgm:prSet presAssocID="{8EB480A7-B6AB-4DD6-901B-60C681D66FD1}" presName="Child" presStyleLbl="node1" presStyleIdx="0" presStyleCnt="0">
        <dgm:presLayoutVars>
          <dgm:chMax val="0"/>
          <dgm:chPref val="0"/>
          <dgm:bulletEnabled val="1"/>
        </dgm:presLayoutVars>
      </dgm:prSet>
      <dgm:spPr/>
    </dgm:pt>
    <dgm:pt modelId="{7DB0A165-E176-4E1D-B632-6E5E3B2ECB42}" type="pres">
      <dgm:prSet presAssocID="{8EB480A7-B6AB-4DD6-901B-60C681D66FD1}" presName="Parent" presStyleLbl="revTx" presStyleIdx="16" presStyleCnt="22">
        <dgm:presLayoutVars>
          <dgm:chMax val="1"/>
          <dgm:chPref val="0"/>
          <dgm:bulletEnabled val="1"/>
        </dgm:presLayoutVars>
      </dgm:prSet>
      <dgm:spPr/>
    </dgm:pt>
    <dgm:pt modelId="{D55A12C8-4047-4B84-9A57-06E2CDCCAB5E}" type="pres">
      <dgm:prSet presAssocID="{597FAB88-A187-4054-B134-71D1521D0017}" presName="sibTrans" presStyleCnt="0"/>
      <dgm:spPr/>
    </dgm:pt>
    <dgm:pt modelId="{7B9A6B82-5FED-4C6D-AA21-6ABB24D1BC83}" type="pres">
      <dgm:prSet presAssocID="{9BD73366-002C-42B5-9E9B-DE7FF654EFD9}" presName="composite" presStyleCnt="0">
        <dgm:presLayoutVars>
          <dgm:chMax val="1"/>
          <dgm:chPref val="1"/>
        </dgm:presLayoutVars>
      </dgm:prSet>
      <dgm:spPr/>
    </dgm:pt>
    <dgm:pt modelId="{05470BA2-05C3-4BAF-8818-00934B8AD8AE}" type="pres">
      <dgm:prSet presAssocID="{9BD73366-002C-42B5-9E9B-DE7FF654EFD9}" presName="Accent" presStyleLbl="trAlignAcc1" presStyleIdx="17" presStyleCnt="22">
        <dgm:presLayoutVars>
          <dgm:chMax val="0"/>
          <dgm:chPref val="0"/>
        </dgm:presLayoutVars>
      </dgm:prSet>
      <dgm:spPr/>
    </dgm:pt>
    <dgm:pt modelId="{5ECA12C4-B2F6-495E-85CD-9B571D4976E1}" type="pres">
      <dgm:prSet presAssocID="{9BD73366-002C-42B5-9E9B-DE7FF654EFD9}" presName="Image" presStyleLbl="alignImgPlace1" presStyleIdx="17" presStyleCnt="22">
        <dgm:presLayoutVars>
          <dgm:chMax val="0"/>
          <dgm:chPref val="0"/>
        </dgm:presLayoutVars>
      </dgm:prSet>
      <dgm:spPr>
        <a:blipFill dpi="0" rotWithShape="1">
          <a:blip xmlns:r="http://schemas.openxmlformats.org/officeDocument/2006/relationships" r:embed="rId18">
            <a:extLst>
              <a:ext uri="{28A0092B-C50C-407E-A947-70E740481C1C}">
                <a14:useLocalDpi xmlns:a14="http://schemas.microsoft.com/office/drawing/2010/main" val="0"/>
              </a:ext>
            </a:extLst>
          </a:blip>
          <a:srcRect/>
          <a:stretch>
            <a:fillRect t="413" b="-18413"/>
          </a:stretch>
        </a:blipFill>
      </dgm:spPr>
    </dgm:pt>
    <dgm:pt modelId="{89D15BBC-473C-4787-8A1A-DA67A709E737}" type="pres">
      <dgm:prSet presAssocID="{9BD73366-002C-42B5-9E9B-DE7FF654EFD9}" presName="ChildComposite" presStyleCnt="0"/>
      <dgm:spPr/>
    </dgm:pt>
    <dgm:pt modelId="{0642800F-5938-47B9-907C-030C479C6154}" type="pres">
      <dgm:prSet presAssocID="{9BD73366-002C-42B5-9E9B-DE7FF654EFD9}" presName="Child" presStyleLbl="node1" presStyleIdx="0" presStyleCnt="0">
        <dgm:presLayoutVars>
          <dgm:chMax val="0"/>
          <dgm:chPref val="0"/>
          <dgm:bulletEnabled val="1"/>
        </dgm:presLayoutVars>
      </dgm:prSet>
      <dgm:spPr/>
    </dgm:pt>
    <dgm:pt modelId="{B96A7222-1BF9-49EE-BEEA-89E00E4C5B01}" type="pres">
      <dgm:prSet presAssocID="{9BD73366-002C-42B5-9E9B-DE7FF654EFD9}" presName="Parent" presStyleLbl="revTx" presStyleIdx="17" presStyleCnt="22">
        <dgm:presLayoutVars>
          <dgm:chMax val="1"/>
          <dgm:chPref val="0"/>
          <dgm:bulletEnabled val="1"/>
        </dgm:presLayoutVars>
      </dgm:prSet>
      <dgm:spPr/>
    </dgm:pt>
    <dgm:pt modelId="{AFE2B11A-D04A-465B-9F24-D79FB13C1D00}" type="pres">
      <dgm:prSet presAssocID="{CA6AB8A4-CCFC-4A9E-B059-846B391C3316}" presName="sibTrans" presStyleCnt="0"/>
      <dgm:spPr/>
    </dgm:pt>
    <dgm:pt modelId="{9F89D459-DB6E-4B35-8AEF-EBCEDDA8E424}" type="pres">
      <dgm:prSet presAssocID="{116928C8-7F86-4952-B840-BEF1EA52F249}" presName="composite" presStyleCnt="0">
        <dgm:presLayoutVars>
          <dgm:chMax val="1"/>
          <dgm:chPref val="1"/>
        </dgm:presLayoutVars>
      </dgm:prSet>
      <dgm:spPr/>
    </dgm:pt>
    <dgm:pt modelId="{A5A2B163-9AD5-4A9B-ABBB-17BC9FF1C3A8}" type="pres">
      <dgm:prSet presAssocID="{116928C8-7F86-4952-B840-BEF1EA52F249}" presName="Accent" presStyleLbl="trAlignAcc1" presStyleIdx="18" presStyleCnt="22">
        <dgm:presLayoutVars>
          <dgm:chMax val="0"/>
          <dgm:chPref val="0"/>
        </dgm:presLayoutVars>
      </dgm:prSet>
      <dgm:spPr/>
    </dgm:pt>
    <dgm:pt modelId="{3C6E6F47-D0FA-4492-8F5F-0B82FD8557C6}" type="pres">
      <dgm:prSet presAssocID="{116928C8-7F86-4952-B840-BEF1EA52F249}" presName="Image" presStyleLbl="alignImgPlace1" presStyleIdx="18" presStyleCnt="22">
        <dgm:presLayoutVars>
          <dgm:chMax val="0"/>
          <dgm:chPref val="0"/>
        </dgm:presLayoutVars>
      </dgm:prSet>
      <dgm:spPr>
        <a:blipFill>
          <a:blip xmlns:r="http://schemas.openxmlformats.org/officeDocument/2006/relationships" r:embed="rId19">
            <a:extLst>
              <a:ext uri="{28A0092B-C50C-407E-A947-70E740481C1C}">
                <a14:useLocalDpi xmlns:a14="http://schemas.microsoft.com/office/drawing/2010/main" val="0"/>
              </a:ext>
            </a:extLst>
          </a:blip>
          <a:srcRect/>
          <a:stretch>
            <a:fillRect l="-14000" r="-14000"/>
          </a:stretch>
        </a:blipFill>
      </dgm:spPr>
    </dgm:pt>
    <dgm:pt modelId="{8529FD2E-E49B-454B-8015-4B210286CC7A}" type="pres">
      <dgm:prSet presAssocID="{116928C8-7F86-4952-B840-BEF1EA52F249}" presName="ChildComposite" presStyleCnt="0"/>
      <dgm:spPr/>
    </dgm:pt>
    <dgm:pt modelId="{C0596DFC-7E6B-425C-B887-2770F46534D0}" type="pres">
      <dgm:prSet presAssocID="{116928C8-7F86-4952-B840-BEF1EA52F249}" presName="Child" presStyleLbl="node1" presStyleIdx="0" presStyleCnt="0">
        <dgm:presLayoutVars>
          <dgm:chMax val="0"/>
          <dgm:chPref val="0"/>
          <dgm:bulletEnabled val="1"/>
        </dgm:presLayoutVars>
      </dgm:prSet>
      <dgm:spPr/>
    </dgm:pt>
    <dgm:pt modelId="{ED1860DC-1FDF-4EA1-8EC9-9AD0BD94E7C9}" type="pres">
      <dgm:prSet presAssocID="{116928C8-7F86-4952-B840-BEF1EA52F249}" presName="Parent" presStyleLbl="revTx" presStyleIdx="18" presStyleCnt="22">
        <dgm:presLayoutVars>
          <dgm:chMax val="1"/>
          <dgm:chPref val="0"/>
          <dgm:bulletEnabled val="1"/>
        </dgm:presLayoutVars>
      </dgm:prSet>
      <dgm:spPr/>
    </dgm:pt>
    <dgm:pt modelId="{D93B02AD-6437-4664-8707-B0BF66C4AEC4}" type="pres">
      <dgm:prSet presAssocID="{29787190-C3FE-4804-AAF4-D42EC770D364}" presName="sibTrans" presStyleCnt="0"/>
      <dgm:spPr/>
    </dgm:pt>
    <dgm:pt modelId="{5B1E8E5A-A0D9-42F8-8EAE-C8173D3492DD}" type="pres">
      <dgm:prSet presAssocID="{C5972281-D029-497B-8226-27BC4CD432F6}" presName="composite" presStyleCnt="0">
        <dgm:presLayoutVars>
          <dgm:chMax val="1"/>
          <dgm:chPref val="1"/>
        </dgm:presLayoutVars>
      </dgm:prSet>
      <dgm:spPr/>
    </dgm:pt>
    <dgm:pt modelId="{CC0A47E7-31D0-4C85-9659-019B99EA6F0A}" type="pres">
      <dgm:prSet presAssocID="{C5972281-D029-497B-8226-27BC4CD432F6}" presName="Accent" presStyleLbl="trAlignAcc1" presStyleIdx="19" presStyleCnt="22">
        <dgm:presLayoutVars>
          <dgm:chMax val="0"/>
          <dgm:chPref val="0"/>
        </dgm:presLayoutVars>
      </dgm:prSet>
      <dgm:spPr/>
    </dgm:pt>
    <dgm:pt modelId="{1A76DE31-D282-48F4-840C-7733319F0051}" type="pres">
      <dgm:prSet presAssocID="{C5972281-D029-497B-8226-27BC4CD432F6}" presName="Image" presStyleLbl="alignImgPlace1" presStyleIdx="19" presStyleCnt="22">
        <dgm:presLayoutVars>
          <dgm:chMax val="0"/>
          <dgm:chPref val="0"/>
        </dgm:presLayoutVars>
      </dgm:prSet>
      <dgm:spPr>
        <a:blipFill dpi="0" rotWithShape="1">
          <a:blip xmlns:r="http://schemas.openxmlformats.org/officeDocument/2006/relationships" r:embed="rId20">
            <a:extLst>
              <a:ext uri="{28A0092B-C50C-407E-A947-70E740481C1C}">
                <a14:useLocalDpi xmlns:a14="http://schemas.microsoft.com/office/drawing/2010/main" val="0"/>
              </a:ext>
            </a:extLst>
          </a:blip>
          <a:srcRect/>
          <a:stretch>
            <a:fillRect t="-8805" b="-73195"/>
          </a:stretch>
        </a:blipFill>
      </dgm:spPr>
    </dgm:pt>
    <dgm:pt modelId="{BCD11A7F-106A-49B9-9D8E-673698AEEF88}" type="pres">
      <dgm:prSet presAssocID="{C5972281-D029-497B-8226-27BC4CD432F6}" presName="ChildComposite" presStyleCnt="0"/>
      <dgm:spPr/>
    </dgm:pt>
    <dgm:pt modelId="{35346A93-4541-4D67-A117-9085CA114F0D}" type="pres">
      <dgm:prSet presAssocID="{C5972281-D029-497B-8226-27BC4CD432F6}" presName="Child" presStyleLbl="node1" presStyleIdx="0" presStyleCnt="0">
        <dgm:presLayoutVars>
          <dgm:chMax val="0"/>
          <dgm:chPref val="0"/>
          <dgm:bulletEnabled val="1"/>
        </dgm:presLayoutVars>
      </dgm:prSet>
      <dgm:spPr/>
    </dgm:pt>
    <dgm:pt modelId="{A1203CFF-6D37-4E37-8F8F-73CAA728F17B}" type="pres">
      <dgm:prSet presAssocID="{C5972281-D029-497B-8226-27BC4CD432F6}" presName="Parent" presStyleLbl="revTx" presStyleIdx="19" presStyleCnt="22">
        <dgm:presLayoutVars>
          <dgm:chMax val="1"/>
          <dgm:chPref val="0"/>
          <dgm:bulletEnabled val="1"/>
        </dgm:presLayoutVars>
      </dgm:prSet>
      <dgm:spPr/>
    </dgm:pt>
    <dgm:pt modelId="{4FB7A352-7670-432D-80C0-AAC548DE5921}" type="pres">
      <dgm:prSet presAssocID="{E73FCB8E-590C-431F-9D7E-31AE9DE95BAA}" presName="sibTrans" presStyleCnt="0"/>
      <dgm:spPr/>
    </dgm:pt>
    <dgm:pt modelId="{717AB147-379F-4D45-8544-D476DA128E7C}" type="pres">
      <dgm:prSet presAssocID="{58630342-DADF-4DFD-8FD1-6E360B4E06D1}" presName="composite" presStyleCnt="0">
        <dgm:presLayoutVars>
          <dgm:chMax val="1"/>
          <dgm:chPref val="1"/>
        </dgm:presLayoutVars>
      </dgm:prSet>
      <dgm:spPr/>
    </dgm:pt>
    <dgm:pt modelId="{4124A942-304B-4027-8587-94D57D67DA5D}" type="pres">
      <dgm:prSet presAssocID="{58630342-DADF-4DFD-8FD1-6E360B4E06D1}" presName="Accent" presStyleLbl="trAlignAcc1" presStyleIdx="20" presStyleCnt="22">
        <dgm:presLayoutVars>
          <dgm:chMax val="0"/>
          <dgm:chPref val="0"/>
        </dgm:presLayoutVars>
      </dgm:prSet>
      <dgm:spPr/>
    </dgm:pt>
    <dgm:pt modelId="{04B079F3-10EB-436F-87AF-CD33FA19A5C1}" type="pres">
      <dgm:prSet presAssocID="{58630342-DADF-4DFD-8FD1-6E360B4E06D1}" presName="Image" presStyleLbl="alignImgPlace1" presStyleIdx="20" presStyleCnt="22">
        <dgm:presLayoutVars>
          <dgm:chMax val="0"/>
          <dgm:chPref val="0"/>
        </dgm:presLayoutVars>
      </dgm:prSet>
      <dgm:spPr>
        <a:blipFill dpi="0" rotWithShape="1">
          <a:blip xmlns:r="http://schemas.openxmlformats.org/officeDocument/2006/relationships" r:embed="rId21">
            <a:extLst>
              <a:ext uri="{28A0092B-C50C-407E-A947-70E740481C1C}">
                <a14:useLocalDpi xmlns:a14="http://schemas.microsoft.com/office/drawing/2010/main" val="0"/>
              </a:ext>
            </a:extLst>
          </a:blip>
          <a:srcRect/>
          <a:stretch>
            <a:fillRect l="-727" t="-16815" r="727" b="-79185"/>
          </a:stretch>
        </a:blipFill>
      </dgm:spPr>
    </dgm:pt>
    <dgm:pt modelId="{71D57DC0-19A0-4B2F-9931-7B7A4F26C497}" type="pres">
      <dgm:prSet presAssocID="{58630342-DADF-4DFD-8FD1-6E360B4E06D1}" presName="ChildComposite" presStyleCnt="0"/>
      <dgm:spPr/>
    </dgm:pt>
    <dgm:pt modelId="{D8D02F35-BCBB-40A0-A5CF-CE8F2BB59B75}" type="pres">
      <dgm:prSet presAssocID="{58630342-DADF-4DFD-8FD1-6E360B4E06D1}" presName="Child" presStyleLbl="node1" presStyleIdx="0" presStyleCnt="0">
        <dgm:presLayoutVars>
          <dgm:chMax val="0"/>
          <dgm:chPref val="0"/>
          <dgm:bulletEnabled val="1"/>
        </dgm:presLayoutVars>
      </dgm:prSet>
      <dgm:spPr/>
    </dgm:pt>
    <dgm:pt modelId="{F67E5120-F1A7-48B1-AD4E-507A4FE1D85E}" type="pres">
      <dgm:prSet presAssocID="{58630342-DADF-4DFD-8FD1-6E360B4E06D1}" presName="Parent" presStyleLbl="revTx" presStyleIdx="20" presStyleCnt="22">
        <dgm:presLayoutVars>
          <dgm:chMax val="1"/>
          <dgm:chPref val="0"/>
          <dgm:bulletEnabled val="1"/>
        </dgm:presLayoutVars>
      </dgm:prSet>
      <dgm:spPr/>
    </dgm:pt>
    <dgm:pt modelId="{54F72934-8A6E-491E-9EB8-CD5B2BBA22BC}" type="pres">
      <dgm:prSet presAssocID="{2C6F831F-F41F-44C2-93AF-7CBD7FDAE7D8}" presName="sibTrans" presStyleCnt="0"/>
      <dgm:spPr/>
    </dgm:pt>
    <dgm:pt modelId="{0D38E5E0-F9D1-442B-8C68-124E91CE23BA}" type="pres">
      <dgm:prSet presAssocID="{FB541946-864C-4A82-89B7-CFAECB7C4D58}" presName="composite" presStyleCnt="0">
        <dgm:presLayoutVars>
          <dgm:chMax val="1"/>
          <dgm:chPref val="1"/>
        </dgm:presLayoutVars>
      </dgm:prSet>
      <dgm:spPr/>
    </dgm:pt>
    <dgm:pt modelId="{673B7E67-9400-4ED3-B16B-1F1169E017DB}" type="pres">
      <dgm:prSet presAssocID="{FB541946-864C-4A82-89B7-CFAECB7C4D58}" presName="Accent" presStyleLbl="trAlignAcc1" presStyleIdx="21" presStyleCnt="22">
        <dgm:presLayoutVars>
          <dgm:chMax val="0"/>
          <dgm:chPref val="0"/>
        </dgm:presLayoutVars>
      </dgm:prSet>
      <dgm:spPr/>
    </dgm:pt>
    <dgm:pt modelId="{22EC0A97-54FC-41BB-A72C-4053212026AF}" type="pres">
      <dgm:prSet presAssocID="{FB541946-864C-4A82-89B7-CFAECB7C4D58}" presName="Image" presStyleLbl="alignImgPlace1" presStyleIdx="21" presStyleCnt="22">
        <dgm:presLayoutVars>
          <dgm:chMax val="0"/>
          <dgm:chPref val="0"/>
        </dgm:presLayoutVars>
      </dgm:prSet>
      <dgm:spPr>
        <a:blipFill dpi="0" rotWithShape="1">
          <a:blip xmlns:r="http://schemas.openxmlformats.org/officeDocument/2006/relationships" r:embed="rId22">
            <a:extLst>
              <a:ext uri="{28A0092B-C50C-407E-A947-70E740481C1C}">
                <a14:useLocalDpi xmlns:a14="http://schemas.microsoft.com/office/drawing/2010/main" val="0"/>
              </a:ext>
            </a:extLst>
          </a:blip>
          <a:srcRect/>
          <a:stretch>
            <a:fillRect t="-10309" b="-37691"/>
          </a:stretch>
        </a:blipFill>
      </dgm:spPr>
    </dgm:pt>
    <dgm:pt modelId="{B9848099-DB33-46D7-A743-FD757FE59769}" type="pres">
      <dgm:prSet presAssocID="{FB541946-864C-4A82-89B7-CFAECB7C4D58}" presName="ChildComposite" presStyleCnt="0"/>
      <dgm:spPr/>
    </dgm:pt>
    <dgm:pt modelId="{90C2F05E-ADCD-4436-B664-4C7EE21EA60A}" type="pres">
      <dgm:prSet presAssocID="{FB541946-864C-4A82-89B7-CFAECB7C4D58}" presName="Child" presStyleLbl="node1" presStyleIdx="0" presStyleCnt="0">
        <dgm:presLayoutVars>
          <dgm:chMax val="0"/>
          <dgm:chPref val="0"/>
          <dgm:bulletEnabled val="1"/>
        </dgm:presLayoutVars>
      </dgm:prSet>
      <dgm:spPr/>
    </dgm:pt>
    <dgm:pt modelId="{1179B6B8-9E4D-4F1B-AFC9-72E8188035E3}" type="pres">
      <dgm:prSet presAssocID="{FB541946-864C-4A82-89B7-CFAECB7C4D58}" presName="Parent" presStyleLbl="revTx" presStyleIdx="21" presStyleCnt="22">
        <dgm:presLayoutVars>
          <dgm:chMax val="1"/>
          <dgm:chPref val="0"/>
          <dgm:bulletEnabled val="1"/>
        </dgm:presLayoutVars>
      </dgm:prSet>
      <dgm:spPr/>
    </dgm:pt>
  </dgm:ptLst>
  <dgm:cxnLst>
    <dgm:cxn modelId="{5D922F02-9F68-4A57-B415-A37B06E5F8F2}" srcId="{3E1EE58A-90BB-4925-ABD8-D16B9B5B4F98}" destId="{BE0C5C86-E1D3-438A-8459-0D774B69CA5A}" srcOrd="14" destOrd="0" parTransId="{57E9DA68-DAD9-42BE-8109-786DA5435F76}" sibTransId="{6FF54786-E3F6-4802-835B-3C7EE7B09FF3}"/>
    <dgm:cxn modelId="{AA2D0A05-1805-423E-AFB5-00048EDBCFDA}" type="presOf" srcId="{8EB480A7-B6AB-4DD6-901B-60C681D66FD1}" destId="{7DB0A165-E176-4E1D-B632-6E5E3B2ECB42}" srcOrd="0" destOrd="0" presId="urn:microsoft.com/office/officeart/2008/layout/CaptionedPictures"/>
    <dgm:cxn modelId="{BA4AEE09-3E1A-4007-AAB4-328257621E1C}" type="presOf" srcId="{14A044FE-EDEB-45FB-836A-F000557D1207}" destId="{6ADDD164-10E3-48A6-9D64-D94F64EF36C7}" srcOrd="0" destOrd="0" presId="urn:microsoft.com/office/officeart/2008/layout/CaptionedPictures"/>
    <dgm:cxn modelId="{B53D1F0B-83F7-46C7-A7EC-CE87064B5DEB}" srcId="{3E1EE58A-90BB-4925-ABD8-D16B9B5B4F98}" destId="{5B1BDD5C-33DD-4AA7-B4B0-0FA3FE92C7A6}" srcOrd="5" destOrd="0" parTransId="{741D2A9F-872F-47B7-AC53-694E47C3419F}" sibTransId="{F68E3518-9C06-4DC8-A17E-007CAA01958C}"/>
    <dgm:cxn modelId="{C554660C-B665-4532-9B3F-A875B8F3B262}" type="presOf" srcId="{BC7A1656-572A-417C-B090-8DF9FCEB8CDB}" destId="{7A7ED0EA-92D7-48A3-B671-966509C4EB25}" srcOrd="0" destOrd="0" presId="urn:microsoft.com/office/officeart/2008/layout/CaptionedPictures"/>
    <dgm:cxn modelId="{9804F316-4721-4D22-B3B1-07D9E0D1613C}" srcId="{3E1EE58A-90BB-4925-ABD8-D16B9B5B4F98}" destId="{D7E59884-412B-445E-8607-85A65E7C265D}" srcOrd="11" destOrd="0" parTransId="{20C7E762-732D-47A3-9D10-3BD497049D77}" sibTransId="{B3F3A171-4835-49A8-9686-3B050F8F2AB4}"/>
    <dgm:cxn modelId="{2C447D17-23D3-44A0-A511-CF58A91141DB}" type="presOf" srcId="{C5972281-D029-497B-8226-27BC4CD432F6}" destId="{A1203CFF-6D37-4E37-8F8F-73CAA728F17B}" srcOrd="0" destOrd="0" presId="urn:microsoft.com/office/officeart/2008/layout/CaptionedPictures"/>
    <dgm:cxn modelId="{17C3E417-D2B6-4586-BDA6-D3FA75F2C09A}" srcId="{3E1EE58A-90BB-4925-ABD8-D16B9B5B4F98}" destId="{F8F1A01F-93E4-4A12-9FD0-22A454855049}" srcOrd="3" destOrd="0" parTransId="{45906253-4698-4AE5-8427-E22D525EDF6C}" sibTransId="{46F50384-7043-47BC-A2D8-A84F5695D7AA}"/>
    <dgm:cxn modelId="{D037051E-3502-4A0D-812C-0765A22060B5}" srcId="{3E1EE58A-90BB-4925-ABD8-D16B9B5B4F98}" destId="{B13F07F0-EF60-4CBF-8108-FC4C050A8699}" srcOrd="9" destOrd="0" parTransId="{1D898098-FB04-45BF-94A6-8B7513BDE7EB}" sibTransId="{2F3D915B-9B86-4EEF-83D6-726884BB3278}"/>
    <dgm:cxn modelId="{EB90E820-6CBB-416F-A23F-347F0AC8F755}" srcId="{3E1EE58A-90BB-4925-ABD8-D16B9B5B4F98}" destId="{C5972281-D029-497B-8226-27BC4CD432F6}" srcOrd="19" destOrd="0" parTransId="{2E2CA0FE-A33E-45D7-A805-CFC64B8962D5}" sibTransId="{E73FCB8E-590C-431F-9D7E-31AE9DE95BAA}"/>
    <dgm:cxn modelId="{4AFF5923-957B-4C82-94A0-2E37FAFB888C}" srcId="{3E1EE58A-90BB-4925-ABD8-D16B9B5B4F98}" destId="{9BD73366-002C-42B5-9E9B-DE7FF654EFD9}" srcOrd="17" destOrd="0" parTransId="{96F91692-3D73-410A-80E4-4D72C67B033B}" sibTransId="{CA6AB8A4-CCFC-4A9E-B059-846B391C3316}"/>
    <dgm:cxn modelId="{05DF432F-5588-48F8-A3D9-8BD117E1DAFC}" type="presOf" srcId="{D7E59884-412B-445E-8607-85A65E7C265D}" destId="{1ADADEB6-CC5F-497E-9714-CA32AD47EFF0}" srcOrd="0" destOrd="0" presId="urn:microsoft.com/office/officeart/2008/layout/CaptionedPictures"/>
    <dgm:cxn modelId="{3F412638-ABA4-4C93-A661-58C0AB77674B}" srcId="{3E1EE58A-90BB-4925-ABD8-D16B9B5B4F98}" destId="{3EF123C7-6091-49B0-9999-8E4D789868EF}" srcOrd="8" destOrd="0" parTransId="{9CFC901F-4AF3-4BE6-A713-12F3B0072656}" sibTransId="{CE727B44-5D1F-4960-9C7A-69D549C965EC}"/>
    <dgm:cxn modelId="{89405938-BD45-4F21-AFEB-5D3C2BB9D1E2}" srcId="{3E1EE58A-90BB-4925-ABD8-D16B9B5B4F98}" destId="{8EB480A7-B6AB-4DD6-901B-60C681D66FD1}" srcOrd="16" destOrd="0" parTransId="{26A7DFE4-C60D-4FA7-BF24-3C4EBF2E3684}" sibTransId="{597FAB88-A187-4054-B134-71D1521D0017}"/>
    <dgm:cxn modelId="{8C45CD38-9D4C-422D-A389-36A222BD7F27}" type="presOf" srcId="{BE0C5C86-E1D3-438A-8459-0D774B69CA5A}" destId="{56C65C9D-B745-477C-892C-0FEDDE63325B}" srcOrd="0" destOrd="0" presId="urn:microsoft.com/office/officeart/2008/layout/CaptionedPictures"/>
    <dgm:cxn modelId="{2DEC6539-062F-4300-8AE9-EA29E901FC4F}" srcId="{3E1EE58A-90BB-4925-ABD8-D16B9B5B4F98}" destId="{23DA096D-AD88-4D31-9DC1-C4B4AAA98D58}" srcOrd="13" destOrd="0" parTransId="{4DD96378-E59F-4510-B700-7D49718390AB}" sibTransId="{6115076C-234A-4B6A-A547-3DC035729298}"/>
    <dgm:cxn modelId="{CA763F3E-BF42-432B-8BF1-279F96159BE3}" srcId="{3E1EE58A-90BB-4925-ABD8-D16B9B5B4F98}" destId="{FB541946-864C-4A82-89B7-CFAECB7C4D58}" srcOrd="21" destOrd="0" parTransId="{A5CF2DFB-6E12-41ED-A1C9-35E2CF1B7AED}" sibTransId="{3B65B883-A890-4DFD-98C9-D9834A388EC6}"/>
    <dgm:cxn modelId="{5ECA0E47-4F14-4823-8904-956AC45BD436}" type="presOf" srcId="{FB541946-864C-4A82-89B7-CFAECB7C4D58}" destId="{1179B6B8-9E4D-4F1B-AFC9-72E8188035E3}" srcOrd="0" destOrd="0" presId="urn:microsoft.com/office/officeart/2008/layout/CaptionedPictures"/>
    <dgm:cxn modelId="{40C3016B-0CCB-4E41-9224-3F1C345C4171}" type="presOf" srcId="{406CDF1B-6CE7-4D51-B47A-5AB6FFECB04E}" destId="{450B19CC-10A4-4F21-BF85-6615069FDBA5}" srcOrd="0" destOrd="0" presId="urn:microsoft.com/office/officeart/2008/layout/CaptionedPictures"/>
    <dgm:cxn modelId="{F7A4506B-280D-4B88-BCE0-F1040DDC2DED}" type="presOf" srcId="{E1159FC4-B2F0-4B3C-B1BB-14A3565DEC11}" destId="{628A8177-DE6A-4575-BAFE-789BEF9557E4}" srcOrd="0" destOrd="0" presId="urn:microsoft.com/office/officeart/2008/layout/CaptionedPictures"/>
    <dgm:cxn modelId="{E55D116F-BC4F-45F0-8357-A4569FC47B20}" type="presOf" srcId="{F8F1A01F-93E4-4A12-9FD0-22A454855049}" destId="{CE729EF2-043C-4C2C-97B0-D22A16823546}" srcOrd="0" destOrd="0" presId="urn:microsoft.com/office/officeart/2008/layout/CaptionedPictures"/>
    <dgm:cxn modelId="{B8128755-8449-480E-B8E2-18759B3F423A}" srcId="{3E1EE58A-90BB-4925-ABD8-D16B9B5B4F98}" destId="{14A044FE-EDEB-45FB-836A-F000557D1207}" srcOrd="0" destOrd="0" parTransId="{C4B7BA1B-8B10-40B7-8CDA-876F2465C5C7}" sibTransId="{487460BB-B80A-4E4A-A46B-209B487A7958}"/>
    <dgm:cxn modelId="{DFDBEF7C-E0BC-44C5-ABC8-4C0792AC3A9F}" type="presOf" srcId="{1AB8F51B-F153-4F8B-8E9A-152E2A2DF8D6}" destId="{0B890C84-967C-40AB-95C5-09ADB41E0BDD}" srcOrd="0" destOrd="0" presId="urn:microsoft.com/office/officeart/2008/layout/CaptionedPictures"/>
    <dgm:cxn modelId="{765F6381-81FE-4016-AD33-0732EA5D0233}" type="presOf" srcId="{3EF123C7-6091-49B0-9999-8E4D789868EF}" destId="{CB10D9DE-A324-445A-A0F7-5E4D07C8CD83}" srcOrd="0" destOrd="0" presId="urn:microsoft.com/office/officeart/2008/layout/CaptionedPictures"/>
    <dgm:cxn modelId="{00677281-B1D1-4E6F-80DD-354C51F71A57}" type="presOf" srcId="{116928C8-7F86-4952-B840-BEF1EA52F249}" destId="{ED1860DC-1FDF-4EA1-8EC9-9AD0BD94E7C9}" srcOrd="0" destOrd="0" presId="urn:microsoft.com/office/officeart/2008/layout/CaptionedPictures"/>
    <dgm:cxn modelId="{09F2B981-7220-44E5-ABDA-AF77DD09D93F}" type="presOf" srcId="{F1F634E4-B1E6-408F-AFE3-968187F92180}" destId="{013C7EEE-4C1C-421D-B6EC-0F6775DBF717}" srcOrd="0" destOrd="0" presId="urn:microsoft.com/office/officeart/2008/layout/CaptionedPictures"/>
    <dgm:cxn modelId="{D4F3A683-1C59-49B5-8FA2-A7F5D9AB89DE}" srcId="{3E1EE58A-90BB-4925-ABD8-D16B9B5B4F98}" destId="{F1F634E4-B1E6-408F-AFE3-968187F92180}" srcOrd="7" destOrd="0" parTransId="{05755982-FFBB-4E2E-A76E-A4CD10E5E7B2}" sibTransId="{0CAA7EFA-FC40-4F87-B6DA-7A3563902EC1}"/>
    <dgm:cxn modelId="{219D5C85-E1E2-4F37-8FCF-818BE00AEC2A}" type="presOf" srcId="{58630342-DADF-4DFD-8FD1-6E360B4E06D1}" destId="{F67E5120-F1A7-48B1-AD4E-507A4FE1D85E}" srcOrd="0" destOrd="0" presId="urn:microsoft.com/office/officeart/2008/layout/CaptionedPictures"/>
    <dgm:cxn modelId="{DE4E2B8C-48EF-40DE-8673-6AAB43C33CD9}" srcId="{3E1EE58A-90BB-4925-ABD8-D16B9B5B4F98}" destId="{1794AA85-B203-4110-AF3A-1C85EA0562AA}" srcOrd="6" destOrd="0" parTransId="{23B3F159-7293-4EC3-B156-ACC0CF5B3569}" sibTransId="{72C9E547-5658-4C39-9915-08C300EA0F57}"/>
    <dgm:cxn modelId="{77931B90-126B-460F-AAFE-60E82957D4F8}" type="presOf" srcId="{F7DF17F0-D014-41CF-8810-899BD9816B41}" destId="{C8BE1CAA-4410-4E4D-B5F1-4B4634FCD91A}" srcOrd="0" destOrd="0" presId="urn:microsoft.com/office/officeart/2008/layout/CaptionedPictures"/>
    <dgm:cxn modelId="{0E1AEB99-8970-4875-B504-B71CFA5CC080}" srcId="{3E1EE58A-90BB-4925-ABD8-D16B9B5B4F98}" destId="{116928C8-7F86-4952-B840-BEF1EA52F249}" srcOrd="18" destOrd="0" parTransId="{0FDA3026-7645-4567-BB47-958D2B257C81}" sibTransId="{29787190-C3FE-4804-AAF4-D42EC770D364}"/>
    <dgm:cxn modelId="{8E53C79B-7109-42FF-B60A-EF30D652AB23}" type="presOf" srcId="{23DA096D-AD88-4D31-9DC1-C4B4AAA98D58}" destId="{5A8040F8-B2AE-4547-A8E9-97B35111AE70}" srcOrd="0" destOrd="0" presId="urn:microsoft.com/office/officeart/2008/layout/CaptionedPictures"/>
    <dgm:cxn modelId="{9899BB9D-135B-43C8-89D2-B23EAC50D63D}" srcId="{3E1EE58A-90BB-4925-ABD8-D16B9B5B4F98}" destId="{A7C811C6-FFAC-4178-859F-9FDBDCC6CE98}" srcOrd="4" destOrd="0" parTransId="{7E97F6DE-D00B-4D41-9788-E8800714A2EA}" sibTransId="{B704F5F7-6865-4F2F-93EE-9310127DF8DC}"/>
    <dgm:cxn modelId="{C50BC39D-3E6A-4D33-AB22-41CE71816F27}" type="presOf" srcId="{9BD73366-002C-42B5-9E9B-DE7FF654EFD9}" destId="{B96A7222-1BF9-49EE-BEEA-89E00E4C5B01}" srcOrd="0" destOrd="0" presId="urn:microsoft.com/office/officeart/2008/layout/CaptionedPictures"/>
    <dgm:cxn modelId="{3EF3F39D-5F29-4CF7-82F8-61BCB786557E}" srcId="{3E1EE58A-90BB-4925-ABD8-D16B9B5B4F98}" destId="{BC7A1656-572A-417C-B090-8DF9FCEB8CDB}" srcOrd="10" destOrd="0" parTransId="{BB6D0B47-91F0-48C8-962F-B266D3D5D5E6}" sibTransId="{0085EBF5-DA4F-4AC8-BC19-48DC9B7A7416}"/>
    <dgm:cxn modelId="{B1C267A1-3F08-414D-8999-E423D58AB482}" type="presOf" srcId="{B13F07F0-EF60-4CBF-8108-FC4C050A8699}" destId="{64AD757B-D268-4B61-ACCE-ACD7549C7136}" srcOrd="0" destOrd="0" presId="urn:microsoft.com/office/officeart/2008/layout/CaptionedPictures"/>
    <dgm:cxn modelId="{362396A4-DB83-4E6B-B63B-9CB7161CF73E}" srcId="{3E1EE58A-90BB-4925-ABD8-D16B9B5B4F98}" destId="{58630342-DADF-4DFD-8FD1-6E360B4E06D1}" srcOrd="20" destOrd="0" parTransId="{95793183-1650-4798-85D2-187BE0425FBE}" sibTransId="{2C6F831F-F41F-44C2-93AF-7CBD7FDAE7D8}"/>
    <dgm:cxn modelId="{D107F3A8-5FA8-4CDF-8BFA-F7B65DC58E59}" type="presOf" srcId="{5B1BDD5C-33DD-4AA7-B4B0-0FA3FE92C7A6}" destId="{72772854-5F55-414D-ABC2-1EFD94A076D9}" srcOrd="0" destOrd="0" presId="urn:microsoft.com/office/officeart/2008/layout/CaptionedPictures"/>
    <dgm:cxn modelId="{8B5A3DB2-E9A8-4B59-8FE2-CBC331412EF5}" srcId="{3E1EE58A-90BB-4925-ABD8-D16B9B5B4F98}" destId="{E1159FC4-B2F0-4B3C-B1BB-14A3565DEC11}" srcOrd="2" destOrd="0" parTransId="{ACDCA6E9-7AF8-4840-89BA-88630F088D57}" sibTransId="{7E7BF779-78B6-4326-A94A-0AFE495BF002}"/>
    <dgm:cxn modelId="{C5C3D1C8-B2C4-48BC-8366-66DA1CE39DDE}" srcId="{3E1EE58A-90BB-4925-ABD8-D16B9B5B4F98}" destId="{406CDF1B-6CE7-4D51-B47A-5AB6FFECB04E}" srcOrd="15" destOrd="0" parTransId="{E277832D-8019-475A-90D4-C154FA18E8EA}" sibTransId="{C63121F3-E3EE-4F0C-BDA5-1533098CCF61}"/>
    <dgm:cxn modelId="{4AC5B2CC-B1CB-4EBC-9034-ACD818B3DC30}" type="presOf" srcId="{3E1EE58A-90BB-4925-ABD8-D16B9B5B4F98}" destId="{C6C439D8-60D3-4011-92A9-5BB58B76E85A}" srcOrd="0" destOrd="0" presId="urn:microsoft.com/office/officeart/2008/layout/CaptionedPictures"/>
    <dgm:cxn modelId="{7E80B2D8-2CD7-4E48-AA99-173D5354F2B3}" type="presOf" srcId="{1794AA85-B203-4110-AF3A-1C85EA0562AA}" destId="{8C555464-29CE-445A-872E-BAE99B06DAD8}" srcOrd="0" destOrd="0" presId="urn:microsoft.com/office/officeart/2008/layout/CaptionedPictures"/>
    <dgm:cxn modelId="{F12101DC-BEB9-4118-BC76-366944957E0C}" type="presOf" srcId="{A7C811C6-FFAC-4178-859F-9FDBDCC6CE98}" destId="{153B5B3C-FBB6-4731-AEA6-D69EB3845C97}" srcOrd="0" destOrd="0" presId="urn:microsoft.com/office/officeart/2008/layout/CaptionedPictures"/>
    <dgm:cxn modelId="{E03583EF-1850-4CBC-A2F9-9485BE4C4F9C}" srcId="{3E1EE58A-90BB-4925-ABD8-D16B9B5B4F98}" destId="{F7DF17F0-D014-41CF-8810-899BD9816B41}" srcOrd="12" destOrd="0" parTransId="{1D297F43-676C-4717-BB32-BF95921C2D14}" sibTransId="{04D4A4FC-AD98-4EAC-84DB-D44417CF5A5D}"/>
    <dgm:cxn modelId="{D64107F6-141B-4848-8A7E-A03C8ED09A72}" srcId="{3E1EE58A-90BB-4925-ABD8-D16B9B5B4F98}" destId="{1AB8F51B-F153-4F8B-8E9A-152E2A2DF8D6}" srcOrd="1" destOrd="0" parTransId="{A33D4CB9-079D-4886-AAC0-7B1C9793C22A}" sibTransId="{0E1C5A8D-CAE5-41D8-8D5A-CA92C3989031}"/>
    <dgm:cxn modelId="{8B3FA1D1-3DCD-49F6-8118-25851784C605}" type="presParOf" srcId="{C6C439D8-60D3-4011-92A9-5BB58B76E85A}" destId="{85AA6310-5C4C-4B8B-8583-CB71A9CBD099}" srcOrd="0" destOrd="0" presId="urn:microsoft.com/office/officeart/2008/layout/CaptionedPictures"/>
    <dgm:cxn modelId="{AD2A8DA3-0526-4F54-9E59-7E57B24B59BB}" type="presParOf" srcId="{85AA6310-5C4C-4B8B-8583-CB71A9CBD099}" destId="{B3FB1082-7D79-4FC5-B14D-22AF37178648}" srcOrd="0" destOrd="0" presId="urn:microsoft.com/office/officeart/2008/layout/CaptionedPictures"/>
    <dgm:cxn modelId="{7A5794F9-8C26-4C02-9D3A-64AFB5DB5823}" type="presParOf" srcId="{85AA6310-5C4C-4B8B-8583-CB71A9CBD099}" destId="{035CD142-2147-457A-AE10-3A0219D370DB}" srcOrd="1" destOrd="0" presId="urn:microsoft.com/office/officeart/2008/layout/CaptionedPictures"/>
    <dgm:cxn modelId="{8FFBC2D9-9849-49C6-9625-1B60541AC21E}" type="presParOf" srcId="{85AA6310-5C4C-4B8B-8583-CB71A9CBD099}" destId="{4A54B922-A58D-406E-BFF0-58260D972A46}" srcOrd="2" destOrd="0" presId="urn:microsoft.com/office/officeart/2008/layout/CaptionedPictures"/>
    <dgm:cxn modelId="{EBDB43D5-EA65-44E8-A32D-521AF0771592}" type="presParOf" srcId="{4A54B922-A58D-406E-BFF0-58260D972A46}" destId="{7BCD555D-CFE2-431C-AB1F-F78721A19EDE}" srcOrd="0" destOrd="0" presId="urn:microsoft.com/office/officeart/2008/layout/CaptionedPictures"/>
    <dgm:cxn modelId="{7A5327B4-3AAB-47F3-AB04-75A2EBB37910}" type="presParOf" srcId="{4A54B922-A58D-406E-BFF0-58260D972A46}" destId="{6ADDD164-10E3-48A6-9D64-D94F64EF36C7}" srcOrd="1" destOrd="0" presId="urn:microsoft.com/office/officeart/2008/layout/CaptionedPictures"/>
    <dgm:cxn modelId="{58B04FA5-9A61-449F-A00C-2C32461C2864}" type="presParOf" srcId="{C6C439D8-60D3-4011-92A9-5BB58B76E85A}" destId="{5963F5FC-7F62-43A0-A171-DC24E9D1E1A5}" srcOrd="1" destOrd="0" presId="urn:microsoft.com/office/officeart/2008/layout/CaptionedPictures"/>
    <dgm:cxn modelId="{7829EC44-DAA1-4560-9B16-E7745C2E2B19}" type="presParOf" srcId="{C6C439D8-60D3-4011-92A9-5BB58B76E85A}" destId="{0C774FC8-518D-4CAC-9A79-E1842AF7527E}" srcOrd="2" destOrd="0" presId="urn:microsoft.com/office/officeart/2008/layout/CaptionedPictures"/>
    <dgm:cxn modelId="{64A9BD98-461B-47FA-B2B1-FFCB373D5BB7}" type="presParOf" srcId="{0C774FC8-518D-4CAC-9A79-E1842AF7527E}" destId="{F951AB37-4E23-4417-9BA0-722D6D701B46}" srcOrd="0" destOrd="0" presId="urn:microsoft.com/office/officeart/2008/layout/CaptionedPictures"/>
    <dgm:cxn modelId="{7A9A8C8A-4A6A-4AFC-A527-D97CF958AC9E}" type="presParOf" srcId="{0C774FC8-518D-4CAC-9A79-E1842AF7527E}" destId="{13A783C6-FFB8-4A9F-BDC8-76EDBBC68E65}" srcOrd="1" destOrd="0" presId="urn:microsoft.com/office/officeart/2008/layout/CaptionedPictures"/>
    <dgm:cxn modelId="{78D5CCDD-80F0-4884-8D90-FFB5E8329F3C}" type="presParOf" srcId="{0C774FC8-518D-4CAC-9A79-E1842AF7527E}" destId="{47FBF33F-0364-434D-8ABF-8D38E4633340}" srcOrd="2" destOrd="0" presId="urn:microsoft.com/office/officeart/2008/layout/CaptionedPictures"/>
    <dgm:cxn modelId="{3303F806-B109-4469-9C13-C5EFE7D40BA3}" type="presParOf" srcId="{47FBF33F-0364-434D-8ABF-8D38E4633340}" destId="{99A95E06-8B56-417A-A072-74048993F00C}" srcOrd="0" destOrd="0" presId="urn:microsoft.com/office/officeart/2008/layout/CaptionedPictures"/>
    <dgm:cxn modelId="{9ADF19BD-77B9-4A77-8462-5417B4E1EA70}" type="presParOf" srcId="{47FBF33F-0364-434D-8ABF-8D38E4633340}" destId="{0B890C84-967C-40AB-95C5-09ADB41E0BDD}" srcOrd="1" destOrd="0" presId="urn:microsoft.com/office/officeart/2008/layout/CaptionedPictures"/>
    <dgm:cxn modelId="{490EFF94-003F-4187-9406-2ECEF99979F9}" type="presParOf" srcId="{C6C439D8-60D3-4011-92A9-5BB58B76E85A}" destId="{AE1E7A84-108F-404C-8591-4818E0BB0783}" srcOrd="3" destOrd="0" presId="urn:microsoft.com/office/officeart/2008/layout/CaptionedPictures"/>
    <dgm:cxn modelId="{9D324D99-F03A-4091-B443-7AD930E2808F}" type="presParOf" srcId="{C6C439D8-60D3-4011-92A9-5BB58B76E85A}" destId="{65BC1F66-4F38-4F6B-B5B7-79D817056B6E}" srcOrd="4" destOrd="0" presId="urn:microsoft.com/office/officeart/2008/layout/CaptionedPictures"/>
    <dgm:cxn modelId="{66D07A54-E1F0-4F42-B786-738DB91E53A2}" type="presParOf" srcId="{65BC1F66-4F38-4F6B-B5B7-79D817056B6E}" destId="{9D73EB86-3FDD-4049-AE41-9ECB2F99AA6E}" srcOrd="0" destOrd="0" presId="urn:microsoft.com/office/officeart/2008/layout/CaptionedPictures"/>
    <dgm:cxn modelId="{23B3627C-5765-4E8F-9ED1-C419B8027F80}" type="presParOf" srcId="{65BC1F66-4F38-4F6B-B5B7-79D817056B6E}" destId="{AC60C2C6-CF5A-4FA7-9178-3B1460FE6266}" srcOrd="1" destOrd="0" presId="urn:microsoft.com/office/officeart/2008/layout/CaptionedPictures"/>
    <dgm:cxn modelId="{F7E17B24-521D-49A6-9513-7D9196828C1D}" type="presParOf" srcId="{65BC1F66-4F38-4F6B-B5B7-79D817056B6E}" destId="{A94B0721-3361-43A4-9997-D0FB3BF7C789}" srcOrd="2" destOrd="0" presId="urn:microsoft.com/office/officeart/2008/layout/CaptionedPictures"/>
    <dgm:cxn modelId="{93D7F8E4-64BE-4789-A910-53860D6C5520}" type="presParOf" srcId="{A94B0721-3361-43A4-9997-D0FB3BF7C789}" destId="{7D1EB485-7571-47FD-AEC1-2B4793168DC6}" srcOrd="0" destOrd="0" presId="urn:microsoft.com/office/officeart/2008/layout/CaptionedPictures"/>
    <dgm:cxn modelId="{F774D542-DDB1-4DD8-A376-FEDBDEEE7E96}" type="presParOf" srcId="{A94B0721-3361-43A4-9997-D0FB3BF7C789}" destId="{628A8177-DE6A-4575-BAFE-789BEF9557E4}" srcOrd="1" destOrd="0" presId="urn:microsoft.com/office/officeart/2008/layout/CaptionedPictures"/>
    <dgm:cxn modelId="{5B5296FC-A9EF-4C1C-8F46-7A6C79D7724D}" type="presParOf" srcId="{C6C439D8-60D3-4011-92A9-5BB58B76E85A}" destId="{3DD136D9-0CE7-4C7B-8266-E0100CEE55FE}" srcOrd="5" destOrd="0" presId="urn:microsoft.com/office/officeart/2008/layout/CaptionedPictures"/>
    <dgm:cxn modelId="{DF876CB5-0138-44E3-B343-603179D45C03}" type="presParOf" srcId="{C6C439D8-60D3-4011-92A9-5BB58B76E85A}" destId="{779F12E2-AEB3-4D62-83C7-965416A0C711}" srcOrd="6" destOrd="0" presId="urn:microsoft.com/office/officeart/2008/layout/CaptionedPictures"/>
    <dgm:cxn modelId="{0EE1361D-42DA-4B37-9ED2-428BC99049E8}" type="presParOf" srcId="{779F12E2-AEB3-4D62-83C7-965416A0C711}" destId="{4430A3EC-8636-4625-88C0-41C1411CCCFA}" srcOrd="0" destOrd="0" presId="urn:microsoft.com/office/officeart/2008/layout/CaptionedPictures"/>
    <dgm:cxn modelId="{9F012F0A-17D4-4081-AA25-78110A7210B1}" type="presParOf" srcId="{779F12E2-AEB3-4D62-83C7-965416A0C711}" destId="{04774768-2BB6-4FA6-9378-C20D4BFFD0E2}" srcOrd="1" destOrd="0" presId="urn:microsoft.com/office/officeart/2008/layout/CaptionedPictures"/>
    <dgm:cxn modelId="{BE17FB3B-9D06-4320-B6C0-0C422DD99B38}" type="presParOf" srcId="{779F12E2-AEB3-4D62-83C7-965416A0C711}" destId="{8EFFD73F-C617-4536-81E4-18FE5CD113B8}" srcOrd="2" destOrd="0" presId="urn:microsoft.com/office/officeart/2008/layout/CaptionedPictures"/>
    <dgm:cxn modelId="{1A097A0C-F8AF-482B-A384-C0DC729B2BC5}" type="presParOf" srcId="{8EFFD73F-C617-4536-81E4-18FE5CD113B8}" destId="{9F8C991D-7267-4623-A37C-21FF71CD72D7}" srcOrd="0" destOrd="0" presId="urn:microsoft.com/office/officeart/2008/layout/CaptionedPictures"/>
    <dgm:cxn modelId="{111DF02E-4C62-4E2E-A331-61F4F48EBDA3}" type="presParOf" srcId="{8EFFD73F-C617-4536-81E4-18FE5CD113B8}" destId="{CE729EF2-043C-4C2C-97B0-D22A16823546}" srcOrd="1" destOrd="0" presId="urn:microsoft.com/office/officeart/2008/layout/CaptionedPictures"/>
    <dgm:cxn modelId="{B13C6DDC-1228-484C-B4E2-D55BC367857F}" type="presParOf" srcId="{C6C439D8-60D3-4011-92A9-5BB58B76E85A}" destId="{8BA5D576-4858-4EEB-82C5-67FC7F1CC9A3}" srcOrd="7" destOrd="0" presId="urn:microsoft.com/office/officeart/2008/layout/CaptionedPictures"/>
    <dgm:cxn modelId="{21DCCFB6-D443-48D3-9E40-F5E6EF9C716D}" type="presParOf" srcId="{C6C439D8-60D3-4011-92A9-5BB58B76E85A}" destId="{2394E376-D4E4-49F4-8B8D-FC20B829EFB6}" srcOrd="8" destOrd="0" presId="urn:microsoft.com/office/officeart/2008/layout/CaptionedPictures"/>
    <dgm:cxn modelId="{D331D7F8-7094-48E0-A377-755EDEA276DD}" type="presParOf" srcId="{2394E376-D4E4-49F4-8B8D-FC20B829EFB6}" destId="{C647D6D6-B6D9-4D5A-976C-4B8E0BBDB5AA}" srcOrd="0" destOrd="0" presId="urn:microsoft.com/office/officeart/2008/layout/CaptionedPictures"/>
    <dgm:cxn modelId="{067BE729-6CDB-46C3-850C-DB7FF785CB95}" type="presParOf" srcId="{2394E376-D4E4-49F4-8B8D-FC20B829EFB6}" destId="{DB41FC99-5FDB-4504-96D7-1A5CE1CE46DF}" srcOrd="1" destOrd="0" presId="urn:microsoft.com/office/officeart/2008/layout/CaptionedPictures"/>
    <dgm:cxn modelId="{78A86F67-A08C-488D-AB92-B264C9988D58}" type="presParOf" srcId="{2394E376-D4E4-49F4-8B8D-FC20B829EFB6}" destId="{D2BE709A-9650-40BB-8236-646E53F58E34}" srcOrd="2" destOrd="0" presId="urn:microsoft.com/office/officeart/2008/layout/CaptionedPictures"/>
    <dgm:cxn modelId="{6A49BE7A-0D24-4707-85F8-C219A567BEFF}" type="presParOf" srcId="{D2BE709A-9650-40BB-8236-646E53F58E34}" destId="{CE447854-6F6D-4630-96A9-30AFB767B32E}" srcOrd="0" destOrd="0" presId="urn:microsoft.com/office/officeart/2008/layout/CaptionedPictures"/>
    <dgm:cxn modelId="{25D6B537-EC17-4783-835C-53C8FDD9C1BF}" type="presParOf" srcId="{D2BE709A-9650-40BB-8236-646E53F58E34}" destId="{153B5B3C-FBB6-4731-AEA6-D69EB3845C97}" srcOrd="1" destOrd="0" presId="urn:microsoft.com/office/officeart/2008/layout/CaptionedPictures"/>
    <dgm:cxn modelId="{76F79E46-61F7-421D-81B7-611B8EFBC829}" type="presParOf" srcId="{C6C439D8-60D3-4011-92A9-5BB58B76E85A}" destId="{CB541162-1494-4052-9D4E-9AE1FEFFEA91}" srcOrd="9" destOrd="0" presId="urn:microsoft.com/office/officeart/2008/layout/CaptionedPictures"/>
    <dgm:cxn modelId="{88BD742C-59EE-481D-9156-5F9AA8B9DC7B}" type="presParOf" srcId="{C6C439D8-60D3-4011-92A9-5BB58B76E85A}" destId="{578F34BA-2EBB-41B2-B1E9-A2DD16981521}" srcOrd="10" destOrd="0" presId="urn:microsoft.com/office/officeart/2008/layout/CaptionedPictures"/>
    <dgm:cxn modelId="{02893845-FA95-42FE-8B1D-66F2EDAA8C9E}" type="presParOf" srcId="{578F34BA-2EBB-41B2-B1E9-A2DD16981521}" destId="{9755F363-53A0-442A-91D4-759AA1FD474C}" srcOrd="0" destOrd="0" presId="urn:microsoft.com/office/officeart/2008/layout/CaptionedPictures"/>
    <dgm:cxn modelId="{8F19EBFB-4E82-415A-A652-DCE5D074D16A}" type="presParOf" srcId="{578F34BA-2EBB-41B2-B1E9-A2DD16981521}" destId="{16300884-03F1-4B29-B8CE-0E65F8BD326E}" srcOrd="1" destOrd="0" presId="urn:microsoft.com/office/officeart/2008/layout/CaptionedPictures"/>
    <dgm:cxn modelId="{F2C94952-8E16-40C1-96BC-FEC283599AFE}" type="presParOf" srcId="{578F34BA-2EBB-41B2-B1E9-A2DD16981521}" destId="{33B63B86-C81E-4CD5-876A-E391547E1F36}" srcOrd="2" destOrd="0" presId="urn:microsoft.com/office/officeart/2008/layout/CaptionedPictures"/>
    <dgm:cxn modelId="{2C421120-3D41-44BB-8E05-9E304B557EFF}" type="presParOf" srcId="{33B63B86-C81E-4CD5-876A-E391547E1F36}" destId="{06A14E57-357A-4A94-B367-87BE40E5CF6B}" srcOrd="0" destOrd="0" presId="urn:microsoft.com/office/officeart/2008/layout/CaptionedPictures"/>
    <dgm:cxn modelId="{A796F114-DC33-429F-A73B-1F5959F94066}" type="presParOf" srcId="{33B63B86-C81E-4CD5-876A-E391547E1F36}" destId="{72772854-5F55-414D-ABC2-1EFD94A076D9}" srcOrd="1" destOrd="0" presId="urn:microsoft.com/office/officeart/2008/layout/CaptionedPictures"/>
    <dgm:cxn modelId="{F1B67196-7A04-453C-838B-02B758A3255E}" type="presParOf" srcId="{C6C439D8-60D3-4011-92A9-5BB58B76E85A}" destId="{19F2D8C6-7645-45D1-8298-B5C5EE398741}" srcOrd="11" destOrd="0" presId="urn:microsoft.com/office/officeart/2008/layout/CaptionedPictures"/>
    <dgm:cxn modelId="{9C7041D8-ACFA-4312-9DF1-378B1582F2D3}" type="presParOf" srcId="{C6C439D8-60D3-4011-92A9-5BB58B76E85A}" destId="{C2AA88A8-3AF5-44F6-BE27-BD3F2BBCB033}" srcOrd="12" destOrd="0" presId="urn:microsoft.com/office/officeart/2008/layout/CaptionedPictures"/>
    <dgm:cxn modelId="{065EBFE3-D11E-4146-95F1-10218F284583}" type="presParOf" srcId="{C2AA88A8-3AF5-44F6-BE27-BD3F2BBCB033}" destId="{41568867-AF26-4B91-B076-7848C7646F70}" srcOrd="0" destOrd="0" presId="urn:microsoft.com/office/officeart/2008/layout/CaptionedPictures"/>
    <dgm:cxn modelId="{F63B7080-48A2-44E9-8450-DE84C5320072}" type="presParOf" srcId="{C2AA88A8-3AF5-44F6-BE27-BD3F2BBCB033}" destId="{54F0A85D-39B6-4FFE-8143-EC992F44C1B7}" srcOrd="1" destOrd="0" presId="urn:microsoft.com/office/officeart/2008/layout/CaptionedPictures"/>
    <dgm:cxn modelId="{C7B39B95-48C4-4FE6-9C11-1BC91A093E46}" type="presParOf" srcId="{C2AA88A8-3AF5-44F6-BE27-BD3F2BBCB033}" destId="{57D4A47B-6DF4-426D-86D1-242D1C4AA3B2}" srcOrd="2" destOrd="0" presId="urn:microsoft.com/office/officeart/2008/layout/CaptionedPictures"/>
    <dgm:cxn modelId="{1F877F54-3861-43DC-A7DE-7D78308D8277}" type="presParOf" srcId="{57D4A47B-6DF4-426D-86D1-242D1C4AA3B2}" destId="{FB142A61-5130-4BE6-BBB5-534BB146ED28}" srcOrd="0" destOrd="0" presId="urn:microsoft.com/office/officeart/2008/layout/CaptionedPictures"/>
    <dgm:cxn modelId="{996D2E2A-7B90-4809-B2E3-7808FFFFEE2A}" type="presParOf" srcId="{57D4A47B-6DF4-426D-86D1-242D1C4AA3B2}" destId="{8C555464-29CE-445A-872E-BAE99B06DAD8}" srcOrd="1" destOrd="0" presId="urn:microsoft.com/office/officeart/2008/layout/CaptionedPictures"/>
    <dgm:cxn modelId="{F41ECFE1-0D74-40C9-8CA4-0C2FBFE39940}" type="presParOf" srcId="{C6C439D8-60D3-4011-92A9-5BB58B76E85A}" destId="{FB49114E-384C-48D7-B2E9-8C1D527C3185}" srcOrd="13" destOrd="0" presId="urn:microsoft.com/office/officeart/2008/layout/CaptionedPictures"/>
    <dgm:cxn modelId="{05388E51-0EFE-494F-A981-9257ECC1AAF1}" type="presParOf" srcId="{C6C439D8-60D3-4011-92A9-5BB58B76E85A}" destId="{C3006229-24F5-4C14-AC32-13B3434327D1}" srcOrd="14" destOrd="0" presId="urn:microsoft.com/office/officeart/2008/layout/CaptionedPictures"/>
    <dgm:cxn modelId="{4A8A4C4D-B970-419A-9D35-D23FBF116021}" type="presParOf" srcId="{C3006229-24F5-4C14-AC32-13B3434327D1}" destId="{381B857D-C616-4BEB-9F2F-11EEE7940F6C}" srcOrd="0" destOrd="0" presId="urn:microsoft.com/office/officeart/2008/layout/CaptionedPictures"/>
    <dgm:cxn modelId="{FBA0EB9C-EA0E-498D-B8A5-15A5062E472F}" type="presParOf" srcId="{C3006229-24F5-4C14-AC32-13B3434327D1}" destId="{501BEBDF-3333-4750-825A-CA20B57B137D}" srcOrd="1" destOrd="0" presId="urn:microsoft.com/office/officeart/2008/layout/CaptionedPictures"/>
    <dgm:cxn modelId="{5D229FE6-D037-4611-8D70-4CBADD171E21}" type="presParOf" srcId="{C3006229-24F5-4C14-AC32-13B3434327D1}" destId="{87030CE7-5FC2-4D61-BAE4-90772E0795E7}" srcOrd="2" destOrd="0" presId="urn:microsoft.com/office/officeart/2008/layout/CaptionedPictures"/>
    <dgm:cxn modelId="{B2B9378F-6929-49D0-B023-D990F1572B2C}" type="presParOf" srcId="{87030CE7-5FC2-4D61-BAE4-90772E0795E7}" destId="{0D80930C-5C4C-4C08-8B93-B39F6D394055}" srcOrd="0" destOrd="0" presId="urn:microsoft.com/office/officeart/2008/layout/CaptionedPictures"/>
    <dgm:cxn modelId="{ADFD3627-7CB5-435B-8416-93CD241A5329}" type="presParOf" srcId="{87030CE7-5FC2-4D61-BAE4-90772E0795E7}" destId="{013C7EEE-4C1C-421D-B6EC-0F6775DBF717}" srcOrd="1" destOrd="0" presId="urn:microsoft.com/office/officeart/2008/layout/CaptionedPictures"/>
    <dgm:cxn modelId="{D4810A5A-6E26-4523-9D34-258908FFC47D}" type="presParOf" srcId="{C6C439D8-60D3-4011-92A9-5BB58B76E85A}" destId="{B9E82649-3B5F-48F9-8532-66BEC8D751D8}" srcOrd="15" destOrd="0" presId="urn:microsoft.com/office/officeart/2008/layout/CaptionedPictures"/>
    <dgm:cxn modelId="{7FE2446B-5A10-4E32-A417-8CF6B81DC61A}" type="presParOf" srcId="{C6C439D8-60D3-4011-92A9-5BB58B76E85A}" destId="{3FCDD1EC-D833-44BD-835D-31F1BD9E374F}" srcOrd="16" destOrd="0" presId="urn:microsoft.com/office/officeart/2008/layout/CaptionedPictures"/>
    <dgm:cxn modelId="{C09BD1E7-89AC-476B-AD2B-5C4462BDC6AA}" type="presParOf" srcId="{3FCDD1EC-D833-44BD-835D-31F1BD9E374F}" destId="{D23CF805-5D95-42ED-89F8-E2EFFAC84DE4}" srcOrd="0" destOrd="0" presId="urn:microsoft.com/office/officeart/2008/layout/CaptionedPictures"/>
    <dgm:cxn modelId="{E8D0D37A-8B0C-4943-99C5-05956D0DDFB9}" type="presParOf" srcId="{3FCDD1EC-D833-44BD-835D-31F1BD9E374F}" destId="{3609E3B2-8840-4CC6-B127-352B68557809}" srcOrd="1" destOrd="0" presId="urn:microsoft.com/office/officeart/2008/layout/CaptionedPictures"/>
    <dgm:cxn modelId="{890CA053-4981-40DC-BF21-8A8861764447}" type="presParOf" srcId="{3FCDD1EC-D833-44BD-835D-31F1BD9E374F}" destId="{06DBA948-8C8E-44E6-8601-E72BB8B7E7EB}" srcOrd="2" destOrd="0" presId="urn:microsoft.com/office/officeart/2008/layout/CaptionedPictures"/>
    <dgm:cxn modelId="{86123A1A-254A-4FC5-AEE9-D27ED0084F42}" type="presParOf" srcId="{06DBA948-8C8E-44E6-8601-E72BB8B7E7EB}" destId="{DA022D61-524F-434B-9808-96C5AB556ADC}" srcOrd="0" destOrd="0" presId="urn:microsoft.com/office/officeart/2008/layout/CaptionedPictures"/>
    <dgm:cxn modelId="{788B56C5-FA38-49C4-962A-777BDCB86A24}" type="presParOf" srcId="{06DBA948-8C8E-44E6-8601-E72BB8B7E7EB}" destId="{CB10D9DE-A324-445A-A0F7-5E4D07C8CD83}" srcOrd="1" destOrd="0" presId="urn:microsoft.com/office/officeart/2008/layout/CaptionedPictures"/>
    <dgm:cxn modelId="{D05C4EC0-E469-4B38-8E61-7D95A8E96735}" type="presParOf" srcId="{C6C439D8-60D3-4011-92A9-5BB58B76E85A}" destId="{EE9358D7-9228-468C-A6FE-AF8097DCB4D5}" srcOrd="17" destOrd="0" presId="urn:microsoft.com/office/officeart/2008/layout/CaptionedPictures"/>
    <dgm:cxn modelId="{707B4F11-7CA9-4FA5-AFD8-95BB1C332ED8}" type="presParOf" srcId="{C6C439D8-60D3-4011-92A9-5BB58B76E85A}" destId="{50A5E108-0990-4701-A9A6-8173660F9D2C}" srcOrd="18" destOrd="0" presId="urn:microsoft.com/office/officeart/2008/layout/CaptionedPictures"/>
    <dgm:cxn modelId="{9CEBF806-17CE-42C6-9DE7-40C32169D338}" type="presParOf" srcId="{50A5E108-0990-4701-A9A6-8173660F9D2C}" destId="{FE951DCE-9C37-40E1-8B1C-935F2224C9DB}" srcOrd="0" destOrd="0" presId="urn:microsoft.com/office/officeart/2008/layout/CaptionedPictures"/>
    <dgm:cxn modelId="{9D4713CF-C29C-4A7D-847E-3FADF394EDE5}" type="presParOf" srcId="{50A5E108-0990-4701-A9A6-8173660F9D2C}" destId="{9166BA44-C50E-479B-B6BE-C1E01A14773C}" srcOrd="1" destOrd="0" presId="urn:microsoft.com/office/officeart/2008/layout/CaptionedPictures"/>
    <dgm:cxn modelId="{AE8BB915-D660-43B0-82CA-8CD1914A8561}" type="presParOf" srcId="{50A5E108-0990-4701-A9A6-8173660F9D2C}" destId="{32A9A094-66B5-4D4F-8296-EC65C165EF2C}" srcOrd="2" destOrd="0" presId="urn:microsoft.com/office/officeart/2008/layout/CaptionedPictures"/>
    <dgm:cxn modelId="{241C0638-8C0C-4F2C-BF48-0524DC87853B}" type="presParOf" srcId="{32A9A094-66B5-4D4F-8296-EC65C165EF2C}" destId="{0796874A-00C2-4652-908B-D4D821EDA1DF}" srcOrd="0" destOrd="0" presId="urn:microsoft.com/office/officeart/2008/layout/CaptionedPictures"/>
    <dgm:cxn modelId="{5B7A63AB-441B-4002-8014-E86B78FA99B0}" type="presParOf" srcId="{32A9A094-66B5-4D4F-8296-EC65C165EF2C}" destId="{64AD757B-D268-4B61-ACCE-ACD7549C7136}" srcOrd="1" destOrd="0" presId="urn:microsoft.com/office/officeart/2008/layout/CaptionedPictures"/>
    <dgm:cxn modelId="{3262D27F-EDA3-4DA1-A8D1-037A8BED895F}" type="presParOf" srcId="{C6C439D8-60D3-4011-92A9-5BB58B76E85A}" destId="{C3F833D8-EE45-4E79-8B20-BED4B3E5785F}" srcOrd="19" destOrd="0" presId="urn:microsoft.com/office/officeart/2008/layout/CaptionedPictures"/>
    <dgm:cxn modelId="{C3D62957-4684-4856-A5A6-53C74D87D90F}" type="presParOf" srcId="{C6C439D8-60D3-4011-92A9-5BB58B76E85A}" destId="{CB94A2B6-3C68-4325-BE36-D9F3AAA131D0}" srcOrd="20" destOrd="0" presId="urn:microsoft.com/office/officeart/2008/layout/CaptionedPictures"/>
    <dgm:cxn modelId="{CB8459AE-1BEE-4D50-8C89-02E5B7B4D97D}" type="presParOf" srcId="{CB94A2B6-3C68-4325-BE36-D9F3AAA131D0}" destId="{D77CAA14-1471-48B7-89BE-963788599B1A}" srcOrd="0" destOrd="0" presId="urn:microsoft.com/office/officeart/2008/layout/CaptionedPictures"/>
    <dgm:cxn modelId="{7C5DB9EC-0CA4-4823-805D-C3FE56DE208F}" type="presParOf" srcId="{CB94A2B6-3C68-4325-BE36-D9F3AAA131D0}" destId="{C3C59A5E-8D42-4BF9-9B2D-FEE8383F5D37}" srcOrd="1" destOrd="0" presId="urn:microsoft.com/office/officeart/2008/layout/CaptionedPictures"/>
    <dgm:cxn modelId="{69F7EC20-3CDC-4D2E-927B-71A545A397C1}" type="presParOf" srcId="{CB94A2B6-3C68-4325-BE36-D9F3AAA131D0}" destId="{E69466D1-CBC2-42B2-97E2-3BADCE4FFE11}" srcOrd="2" destOrd="0" presId="urn:microsoft.com/office/officeart/2008/layout/CaptionedPictures"/>
    <dgm:cxn modelId="{516567F6-BFB8-432D-BDC2-F7018AC39DA6}" type="presParOf" srcId="{E69466D1-CBC2-42B2-97E2-3BADCE4FFE11}" destId="{E1D6357B-2BF1-4A83-B95A-7E732B1F8B9B}" srcOrd="0" destOrd="0" presId="urn:microsoft.com/office/officeart/2008/layout/CaptionedPictures"/>
    <dgm:cxn modelId="{B87ADFF0-5C6F-4287-AA62-51D02B505FE8}" type="presParOf" srcId="{E69466D1-CBC2-42B2-97E2-3BADCE4FFE11}" destId="{7A7ED0EA-92D7-48A3-B671-966509C4EB25}" srcOrd="1" destOrd="0" presId="urn:microsoft.com/office/officeart/2008/layout/CaptionedPictures"/>
    <dgm:cxn modelId="{4A629064-FB59-4C9A-AF9E-115226C23120}" type="presParOf" srcId="{C6C439D8-60D3-4011-92A9-5BB58B76E85A}" destId="{7D515F77-CC7A-4557-8E48-7654BB6DE755}" srcOrd="21" destOrd="0" presId="urn:microsoft.com/office/officeart/2008/layout/CaptionedPictures"/>
    <dgm:cxn modelId="{27D5349C-CBF0-47FB-AB5F-4EE4661E1813}" type="presParOf" srcId="{C6C439D8-60D3-4011-92A9-5BB58B76E85A}" destId="{C62986C6-BDE1-4597-BF5C-B5C9053E77DA}" srcOrd="22" destOrd="0" presId="urn:microsoft.com/office/officeart/2008/layout/CaptionedPictures"/>
    <dgm:cxn modelId="{FC8659A5-A1CE-4DFE-8EE5-E532173E762C}" type="presParOf" srcId="{C62986C6-BDE1-4597-BF5C-B5C9053E77DA}" destId="{BF0C3B6C-6779-4087-8533-8D26CA0EAD5E}" srcOrd="0" destOrd="0" presId="urn:microsoft.com/office/officeart/2008/layout/CaptionedPictures"/>
    <dgm:cxn modelId="{D127A65A-1C0F-41DB-AA51-49F4BF9E7FFD}" type="presParOf" srcId="{C62986C6-BDE1-4597-BF5C-B5C9053E77DA}" destId="{B04CF7AA-08F9-4243-AF15-8B6A5D95176A}" srcOrd="1" destOrd="0" presId="urn:microsoft.com/office/officeart/2008/layout/CaptionedPictures"/>
    <dgm:cxn modelId="{28099320-521F-4AFA-B234-EE7AD8395739}" type="presParOf" srcId="{C62986C6-BDE1-4597-BF5C-B5C9053E77DA}" destId="{9C879768-0A50-46BA-B08F-0677E53531E2}" srcOrd="2" destOrd="0" presId="urn:microsoft.com/office/officeart/2008/layout/CaptionedPictures"/>
    <dgm:cxn modelId="{39BA1E7B-DAF3-4042-86E7-D23952E7E035}" type="presParOf" srcId="{9C879768-0A50-46BA-B08F-0677E53531E2}" destId="{4E73358D-774D-4F3C-9B46-452F1E170DCE}" srcOrd="0" destOrd="0" presId="urn:microsoft.com/office/officeart/2008/layout/CaptionedPictures"/>
    <dgm:cxn modelId="{6099F078-0825-424C-AE3F-365E28668A59}" type="presParOf" srcId="{9C879768-0A50-46BA-B08F-0677E53531E2}" destId="{1ADADEB6-CC5F-497E-9714-CA32AD47EFF0}" srcOrd="1" destOrd="0" presId="urn:microsoft.com/office/officeart/2008/layout/CaptionedPictures"/>
    <dgm:cxn modelId="{BF3C2732-F8C6-43D3-840A-BAD918B5CDBA}" type="presParOf" srcId="{C6C439D8-60D3-4011-92A9-5BB58B76E85A}" destId="{FB10AE67-0367-4F1F-8A1E-5038BD0B493A}" srcOrd="23" destOrd="0" presId="urn:microsoft.com/office/officeart/2008/layout/CaptionedPictures"/>
    <dgm:cxn modelId="{6847714B-32EE-4763-8B8E-2D5E3932128B}" type="presParOf" srcId="{C6C439D8-60D3-4011-92A9-5BB58B76E85A}" destId="{7CBC9774-C1CF-401C-9AFA-34520054A0C2}" srcOrd="24" destOrd="0" presId="urn:microsoft.com/office/officeart/2008/layout/CaptionedPictures"/>
    <dgm:cxn modelId="{D47F594D-6532-4973-92F0-BFF3E4E896D9}" type="presParOf" srcId="{7CBC9774-C1CF-401C-9AFA-34520054A0C2}" destId="{E2F720C2-3995-4693-8E3F-D1A6FA303E6A}" srcOrd="0" destOrd="0" presId="urn:microsoft.com/office/officeart/2008/layout/CaptionedPictures"/>
    <dgm:cxn modelId="{0D2A5EE9-0682-4A66-AA74-2263FECE4828}" type="presParOf" srcId="{7CBC9774-C1CF-401C-9AFA-34520054A0C2}" destId="{71D5F5FE-CBE5-41AD-A43C-1110481CEAF2}" srcOrd="1" destOrd="0" presId="urn:microsoft.com/office/officeart/2008/layout/CaptionedPictures"/>
    <dgm:cxn modelId="{F85AF345-D46C-411B-8F13-667DA899F3F4}" type="presParOf" srcId="{7CBC9774-C1CF-401C-9AFA-34520054A0C2}" destId="{53D27596-6D6C-4F0B-A38E-93B7962DBAEB}" srcOrd="2" destOrd="0" presId="urn:microsoft.com/office/officeart/2008/layout/CaptionedPictures"/>
    <dgm:cxn modelId="{F4BE211A-996C-469C-9AD8-1C1D65011E04}" type="presParOf" srcId="{53D27596-6D6C-4F0B-A38E-93B7962DBAEB}" destId="{E0AA935B-D85B-4DA3-A074-B849DE0692B2}" srcOrd="0" destOrd="0" presId="urn:microsoft.com/office/officeart/2008/layout/CaptionedPictures"/>
    <dgm:cxn modelId="{1F0A57B5-C33B-47EB-879B-2CB847732EBC}" type="presParOf" srcId="{53D27596-6D6C-4F0B-A38E-93B7962DBAEB}" destId="{C8BE1CAA-4410-4E4D-B5F1-4B4634FCD91A}" srcOrd="1" destOrd="0" presId="urn:microsoft.com/office/officeart/2008/layout/CaptionedPictures"/>
    <dgm:cxn modelId="{3E5A70F7-7522-4C55-BACA-09F529084016}" type="presParOf" srcId="{C6C439D8-60D3-4011-92A9-5BB58B76E85A}" destId="{9F12F07F-F5B5-455D-A85A-A0FE65129071}" srcOrd="25" destOrd="0" presId="urn:microsoft.com/office/officeart/2008/layout/CaptionedPictures"/>
    <dgm:cxn modelId="{3A12DCEF-80A1-451A-9131-D4BFEA6385F5}" type="presParOf" srcId="{C6C439D8-60D3-4011-92A9-5BB58B76E85A}" destId="{70E0A955-227B-43C6-97F5-DD706A79BF93}" srcOrd="26" destOrd="0" presId="urn:microsoft.com/office/officeart/2008/layout/CaptionedPictures"/>
    <dgm:cxn modelId="{F9DBD97F-E1D1-40F0-A62B-583D924412D4}" type="presParOf" srcId="{70E0A955-227B-43C6-97F5-DD706A79BF93}" destId="{35CA6FC9-D07C-4F24-96E1-82D9AB10CB6F}" srcOrd="0" destOrd="0" presId="urn:microsoft.com/office/officeart/2008/layout/CaptionedPictures"/>
    <dgm:cxn modelId="{6F3C8211-C63B-4BCA-8116-3EC40E08655B}" type="presParOf" srcId="{70E0A955-227B-43C6-97F5-DD706A79BF93}" destId="{A2C20BD5-CAC8-4529-BFFE-6BEB6CC489AF}" srcOrd="1" destOrd="0" presId="urn:microsoft.com/office/officeart/2008/layout/CaptionedPictures"/>
    <dgm:cxn modelId="{6BEC0A00-53A9-49A5-B331-4C0EE76EE359}" type="presParOf" srcId="{70E0A955-227B-43C6-97F5-DD706A79BF93}" destId="{42E26A2D-4246-4534-866E-E740C2BCB5C7}" srcOrd="2" destOrd="0" presId="urn:microsoft.com/office/officeart/2008/layout/CaptionedPictures"/>
    <dgm:cxn modelId="{390D36A4-7547-4CC2-AE02-1F510780225A}" type="presParOf" srcId="{42E26A2D-4246-4534-866E-E740C2BCB5C7}" destId="{C81868B3-35C2-4BF3-BC1F-B88250A323CC}" srcOrd="0" destOrd="0" presId="urn:microsoft.com/office/officeart/2008/layout/CaptionedPictures"/>
    <dgm:cxn modelId="{5D0E66A5-96F6-4030-B897-3CDE6F0E4503}" type="presParOf" srcId="{42E26A2D-4246-4534-866E-E740C2BCB5C7}" destId="{5A8040F8-B2AE-4547-A8E9-97B35111AE70}" srcOrd="1" destOrd="0" presId="urn:microsoft.com/office/officeart/2008/layout/CaptionedPictures"/>
    <dgm:cxn modelId="{889645DC-AC6A-4FEF-882F-3296407C63D9}" type="presParOf" srcId="{C6C439D8-60D3-4011-92A9-5BB58B76E85A}" destId="{E5DF7191-B66E-4330-BCF7-8FCD8F17D2BD}" srcOrd="27" destOrd="0" presId="urn:microsoft.com/office/officeart/2008/layout/CaptionedPictures"/>
    <dgm:cxn modelId="{619C0CA9-8D57-42AC-ADF4-A18E86470342}" type="presParOf" srcId="{C6C439D8-60D3-4011-92A9-5BB58B76E85A}" destId="{432175D2-E369-49ED-8535-BC27CF2CD8BA}" srcOrd="28" destOrd="0" presId="urn:microsoft.com/office/officeart/2008/layout/CaptionedPictures"/>
    <dgm:cxn modelId="{7D975CDE-DAB1-40C4-9C50-B59A56088C21}" type="presParOf" srcId="{432175D2-E369-49ED-8535-BC27CF2CD8BA}" destId="{CDF499E4-5864-4557-AFB0-2A95C7A5EB21}" srcOrd="0" destOrd="0" presId="urn:microsoft.com/office/officeart/2008/layout/CaptionedPictures"/>
    <dgm:cxn modelId="{BAC2BD54-66B8-4A70-85FA-143209E1B927}" type="presParOf" srcId="{432175D2-E369-49ED-8535-BC27CF2CD8BA}" destId="{DEF8E90B-6A21-4DCD-BE77-A205CDD6867A}" srcOrd="1" destOrd="0" presId="urn:microsoft.com/office/officeart/2008/layout/CaptionedPictures"/>
    <dgm:cxn modelId="{0CF20A38-C231-41AA-AC6C-54EA5DCD7EB5}" type="presParOf" srcId="{432175D2-E369-49ED-8535-BC27CF2CD8BA}" destId="{D4BE4147-5F76-4735-8615-148E16103E08}" srcOrd="2" destOrd="0" presId="urn:microsoft.com/office/officeart/2008/layout/CaptionedPictures"/>
    <dgm:cxn modelId="{288F2F66-8812-4995-ADDF-3C4AF89FA38B}" type="presParOf" srcId="{D4BE4147-5F76-4735-8615-148E16103E08}" destId="{779F7CF8-8D40-48A3-9F16-24C6E7E743DC}" srcOrd="0" destOrd="0" presId="urn:microsoft.com/office/officeart/2008/layout/CaptionedPictures"/>
    <dgm:cxn modelId="{A6D789AE-9CD3-4DA2-9EBD-AAAB2F022727}" type="presParOf" srcId="{D4BE4147-5F76-4735-8615-148E16103E08}" destId="{56C65C9D-B745-477C-892C-0FEDDE63325B}" srcOrd="1" destOrd="0" presId="urn:microsoft.com/office/officeart/2008/layout/CaptionedPictures"/>
    <dgm:cxn modelId="{32A506D6-4FED-4F92-A0C9-5F966A49BA38}" type="presParOf" srcId="{C6C439D8-60D3-4011-92A9-5BB58B76E85A}" destId="{6ACADBE0-30E0-4C9B-8285-DB45C17B2796}" srcOrd="29" destOrd="0" presId="urn:microsoft.com/office/officeart/2008/layout/CaptionedPictures"/>
    <dgm:cxn modelId="{AC5CDBF5-B1D7-4FC0-90FB-88CC7338AF09}" type="presParOf" srcId="{C6C439D8-60D3-4011-92A9-5BB58B76E85A}" destId="{EABD57B7-364D-4D93-A1D5-5538F0F7CF8E}" srcOrd="30" destOrd="0" presId="urn:microsoft.com/office/officeart/2008/layout/CaptionedPictures"/>
    <dgm:cxn modelId="{59EEE536-8E9D-4353-8FF9-CDEC8C0BBCC2}" type="presParOf" srcId="{EABD57B7-364D-4D93-A1D5-5538F0F7CF8E}" destId="{A8BE41F2-3AC1-476D-92A3-B9E116BCF45D}" srcOrd="0" destOrd="0" presId="urn:microsoft.com/office/officeart/2008/layout/CaptionedPictures"/>
    <dgm:cxn modelId="{2F62FB31-712E-4E99-A5F3-B73AF8B2DA82}" type="presParOf" srcId="{EABD57B7-364D-4D93-A1D5-5538F0F7CF8E}" destId="{FE8F7DB2-A286-45A0-9170-91AE54B9731E}" srcOrd="1" destOrd="0" presId="urn:microsoft.com/office/officeart/2008/layout/CaptionedPictures"/>
    <dgm:cxn modelId="{6CE79473-B4A1-42BA-8C90-4E7250BB5421}" type="presParOf" srcId="{EABD57B7-364D-4D93-A1D5-5538F0F7CF8E}" destId="{616521F4-25B4-4A66-8D83-33CEFDCF76D3}" srcOrd="2" destOrd="0" presId="urn:microsoft.com/office/officeart/2008/layout/CaptionedPictures"/>
    <dgm:cxn modelId="{59B436C3-C526-4473-A3F5-BADB47E2C0EF}" type="presParOf" srcId="{616521F4-25B4-4A66-8D83-33CEFDCF76D3}" destId="{20CE692A-09D1-4DDA-A312-90AE878A8FE5}" srcOrd="0" destOrd="0" presId="urn:microsoft.com/office/officeart/2008/layout/CaptionedPictures"/>
    <dgm:cxn modelId="{4A49CBFC-ACC1-4224-8347-4F7D917B0664}" type="presParOf" srcId="{616521F4-25B4-4A66-8D83-33CEFDCF76D3}" destId="{450B19CC-10A4-4F21-BF85-6615069FDBA5}" srcOrd="1" destOrd="0" presId="urn:microsoft.com/office/officeart/2008/layout/CaptionedPictures"/>
    <dgm:cxn modelId="{ABDC3127-E43C-4445-89C4-52F7773A5678}" type="presParOf" srcId="{C6C439D8-60D3-4011-92A9-5BB58B76E85A}" destId="{927BEEE8-B864-4135-98CF-B633929AD41A}" srcOrd="31" destOrd="0" presId="urn:microsoft.com/office/officeart/2008/layout/CaptionedPictures"/>
    <dgm:cxn modelId="{69162E63-6C5D-4FAB-BF85-E99876199D78}" type="presParOf" srcId="{C6C439D8-60D3-4011-92A9-5BB58B76E85A}" destId="{CC8A39EB-3132-4E46-A9EF-CAB541DCE1BF}" srcOrd="32" destOrd="0" presId="urn:microsoft.com/office/officeart/2008/layout/CaptionedPictures"/>
    <dgm:cxn modelId="{DFEE1CE3-23FE-47C1-B865-AAACF1E8ED3F}" type="presParOf" srcId="{CC8A39EB-3132-4E46-A9EF-CAB541DCE1BF}" destId="{6B612291-43ED-4460-A1E0-134E0D7FC2B5}" srcOrd="0" destOrd="0" presId="urn:microsoft.com/office/officeart/2008/layout/CaptionedPictures"/>
    <dgm:cxn modelId="{939A8FAC-BB5D-4D4D-91B0-C9EAF149BFCD}" type="presParOf" srcId="{CC8A39EB-3132-4E46-A9EF-CAB541DCE1BF}" destId="{DD1D665C-87AF-43FD-9332-F938506AE17D}" srcOrd="1" destOrd="0" presId="urn:microsoft.com/office/officeart/2008/layout/CaptionedPictures"/>
    <dgm:cxn modelId="{9CC146EF-3D7D-4F4E-9C8F-E0643E3D8E61}" type="presParOf" srcId="{CC8A39EB-3132-4E46-A9EF-CAB541DCE1BF}" destId="{779C9863-387E-48DC-9139-22858DAE7D85}" srcOrd="2" destOrd="0" presId="urn:microsoft.com/office/officeart/2008/layout/CaptionedPictures"/>
    <dgm:cxn modelId="{88FA9B77-D37E-4256-9ED2-B7CA6FDDDD80}" type="presParOf" srcId="{779C9863-387E-48DC-9139-22858DAE7D85}" destId="{27372F2D-6021-404E-998E-22D66A0EE071}" srcOrd="0" destOrd="0" presId="urn:microsoft.com/office/officeart/2008/layout/CaptionedPictures"/>
    <dgm:cxn modelId="{7D8444E1-7BED-4424-8B1E-89A2F52E76F7}" type="presParOf" srcId="{779C9863-387E-48DC-9139-22858DAE7D85}" destId="{7DB0A165-E176-4E1D-B632-6E5E3B2ECB42}" srcOrd="1" destOrd="0" presId="urn:microsoft.com/office/officeart/2008/layout/CaptionedPictures"/>
    <dgm:cxn modelId="{1D6AA406-0A6C-45A3-89F6-CFB002A9ABE7}" type="presParOf" srcId="{C6C439D8-60D3-4011-92A9-5BB58B76E85A}" destId="{D55A12C8-4047-4B84-9A57-06E2CDCCAB5E}" srcOrd="33" destOrd="0" presId="urn:microsoft.com/office/officeart/2008/layout/CaptionedPictures"/>
    <dgm:cxn modelId="{236A94B8-E961-4EA6-89AE-9BB53795AA14}" type="presParOf" srcId="{C6C439D8-60D3-4011-92A9-5BB58B76E85A}" destId="{7B9A6B82-5FED-4C6D-AA21-6ABB24D1BC83}" srcOrd="34" destOrd="0" presId="urn:microsoft.com/office/officeart/2008/layout/CaptionedPictures"/>
    <dgm:cxn modelId="{C83B7418-20B5-4CC5-91EA-4625A7531D89}" type="presParOf" srcId="{7B9A6B82-5FED-4C6D-AA21-6ABB24D1BC83}" destId="{05470BA2-05C3-4BAF-8818-00934B8AD8AE}" srcOrd="0" destOrd="0" presId="urn:microsoft.com/office/officeart/2008/layout/CaptionedPictures"/>
    <dgm:cxn modelId="{C771B68A-092B-40BC-8AC3-9EAB0DC0204A}" type="presParOf" srcId="{7B9A6B82-5FED-4C6D-AA21-6ABB24D1BC83}" destId="{5ECA12C4-B2F6-495E-85CD-9B571D4976E1}" srcOrd="1" destOrd="0" presId="urn:microsoft.com/office/officeart/2008/layout/CaptionedPictures"/>
    <dgm:cxn modelId="{648C972B-D6FB-40DD-B4EF-CCD3FB06618B}" type="presParOf" srcId="{7B9A6B82-5FED-4C6D-AA21-6ABB24D1BC83}" destId="{89D15BBC-473C-4787-8A1A-DA67A709E737}" srcOrd="2" destOrd="0" presId="urn:microsoft.com/office/officeart/2008/layout/CaptionedPictures"/>
    <dgm:cxn modelId="{131C8BC8-D68A-4C53-8BFC-9B86630C230C}" type="presParOf" srcId="{89D15BBC-473C-4787-8A1A-DA67A709E737}" destId="{0642800F-5938-47B9-907C-030C479C6154}" srcOrd="0" destOrd="0" presId="urn:microsoft.com/office/officeart/2008/layout/CaptionedPictures"/>
    <dgm:cxn modelId="{B86E579F-33DD-46F6-B676-735BEDB22961}" type="presParOf" srcId="{89D15BBC-473C-4787-8A1A-DA67A709E737}" destId="{B96A7222-1BF9-49EE-BEEA-89E00E4C5B01}" srcOrd="1" destOrd="0" presId="urn:microsoft.com/office/officeart/2008/layout/CaptionedPictures"/>
    <dgm:cxn modelId="{76BCF228-5A7E-493D-BB0C-223E0FBDB761}" type="presParOf" srcId="{C6C439D8-60D3-4011-92A9-5BB58B76E85A}" destId="{AFE2B11A-D04A-465B-9F24-D79FB13C1D00}" srcOrd="35" destOrd="0" presId="urn:microsoft.com/office/officeart/2008/layout/CaptionedPictures"/>
    <dgm:cxn modelId="{745A37A5-B4C4-4FAF-A807-8C3C72F0F199}" type="presParOf" srcId="{C6C439D8-60D3-4011-92A9-5BB58B76E85A}" destId="{9F89D459-DB6E-4B35-8AEF-EBCEDDA8E424}" srcOrd="36" destOrd="0" presId="urn:microsoft.com/office/officeart/2008/layout/CaptionedPictures"/>
    <dgm:cxn modelId="{4F9AB8DC-65E4-47E2-ABA3-B88ABE448997}" type="presParOf" srcId="{9F89D459-DB6E-4B35-8AEF-EBCEDDA8E424}" destId="{A5A2B163-9AD5-4A9B-ABBB-17BC9FF1C3A8}" srcOrd="0" destOrd="0" presId="urn:microsoft.com/office/officeart/2008/layout/CaptionedPictures"/>
    <dgm:cxn modelId="{63DD7D6F-2A18-498C-9104-0B43AFC7D704}" type="presParOf" srcId="{9F89D459-DB6E-4B35-8AEF-EBCEDDA8E424}" destId="{3C6E6F47-D0FA-4492-8F5F-0B82FD8557C6}" srcOrd="1" destOrd="0" presId="urn:microsoft.com/office/officeart/2008/layout/CaptionedPictures"/>
    <dgm:cxn modelId="{CAF78D7B-B805-40F6-AA2B-2724A3FCC899}" type="presParOf" srcId="{9F89D459-DB6E-4B35-8AEF-EBCEDDA8E424}" destId="{8529FD2E-E49B-454B-8015-4B210286CC7A}" srcOrd="2" destOrd="0" presId="urn:microsoft.com/office/officeart/2008/layout/CaptionedPictures"/>
    <dgm:cxn modelId="{9A6B0EFF-0C24-463B-A188-DA76E4D465C4}" type="presParOf" srcId="{8529FD2E-E49B-454B-8015-4B210286CC7A}" destId="{C0596DFC-7E6B-425C-B887-2770F46534D0}" srcOrd="0" destOrd="0" presId="urn:microsoft.com/office/officeart/2008/layout/CaptionedPictures"/>
    <dgm:cxn modelId="{C5EA177F-5A40-4C11-A761-C7C33BCC87CD}" type="presParOf" srcId="{8529FD2E-E49B-454B-8015-4B210286CC7A}" destId="{ED1860DC-1FDF-4EA1-8EC9-9AD0BD94E7C9}" srcOrd="1" destOrd="0" presId="urn:microsoft.com/office/officeart/2008/layout/CaptionedPictures"/>
    <dgm:cxn modelId="{386CDE27-94B2-4FBF-AC8F-B6297B8239F4}" type="presParOf" srcId="{C6C439D8-60D3-4011-92A9-5BB58B76E85A}" destId="{D93B02AD-6437-4664-8707-B0BF66C4AEC4}" srcOrd="37" destOrd="0" presId="urn:microsoft.com/office/officeart/2008/layout/CaptionedPictures"/>
    <dgm:cxn modelId="{CF27391E-C6C5-406B-802D-9B7CFD6001EC}" type="presParOf" srcId="{C6C439D8-60D3-4011-92A9-5BB58B76E85A}" destId="{5B1E8E5A-A0D9-42F8-8EAE-C8173D3492DD}" srcOrd="38" destOrd="0" presId="urn:microsoft.com/office/officeart/2008/layout/CaptionedPictures"/>
    <dgm:cxn modelId="{ADF958FD-7BB3-454E-AF97-88DCDF6DE596}" type="presParOf" srcId="{5B1E8E5A-A0D9-42F8-8EAE-C8173D3492DD}" destId="{CC0A47E7-31D0-4C85-9659-019B99EA6F0A}" srcOrd="0" destOrd="0" presId="urn:microsoft.com/office/officeart/2008/layout/CaptionedPictures"/>
    <dgm:cxn modelId="{0EA4DBC3-6FBC-4A6F-A8AF-241C7D35DBD5}" type="presParOf" srcId="{5B1E8E5A-A0D9-42F8-8EAE-C8173D3492DD}" destId="{1A76DE31-D282-48F4-840C-7733319F0051}" srcOrd="1" destOrd="0" presId="urn:microsoft.com/office/officeart/2008/layout/CaptionedPictures"/>
    <dgm:cxn modelId="{49FF4CAC-6FE1-4D3B-A970-243CCFC15D66}" type="presParOf" srcId="{5B1E8E5A-A0D9-42F8-8EAE-C8173D3492DD}" destId="{BCD11A7F-106A-49B9-9D8E-673698AEEF88}" srcOrd="2" destOrd="0" presId="urn:microsoft.com/office/officeart/2008/layout/CaptionedPictures"/>
    <dgm:cxn modelId="{FF117408-5DC7-4D0C-A37C-70BE8F438D53}" type="presParOf" srcId="{BCD11A7F-106A-49B9-9D8E-673698AEEF88}" destId="{35346A93-4541-4D67-A117-9085CA114F0D}" srcOrd="0" destOrd="0" presId="urn:microsoft.com/office/officeart/2008/layout/CaptionedPictures"/>
    <dgm:cxn modelId="{FF0DE1DF-35F3-4385-90CC-030FAD353056}" type="presParOf" srcId="{BCD11A7F-106A-49B9-9D8E-673698AEEF88}" destId="{A1203CFF-6D37-4E37-8F8F-73CAA728F17B}" srcOrd="1" destOrd="0" presId="urn:microsoft.com/office/officeart/2008/layout/CaptionedPictures"/>
    <dgm:cxn modelId="{B65C1903-9E8B-4166-A5EB-AF983EE8E61B}" type="presParOf" srcId="{C6C439D8-60D3-4011-92A9-5BB58B76E85A}" destId="{4FB7A352-7670-432D-80C0-AAC548DE5921}" srcOrd="39" destOrd="0" presId="urn:microsoft.com/office/officeart/2008/layout/CaptionedPictures"/>
    <dgm:cxn modelId="{7BF15EC0-38BD-40BE-AB4E-20C72DFCB61D}" type="presParOf" srcId="{C6C439D8-60D3-4011-92A9-5BB58B76E85A}" destId="{717AB147-379F-4D45-8544-D476DA128E7C}" srcOrd="40" destOrd="0" presId="urn:microsoft.com/office/officeart/2008/layout/CaptionedPictures"/>
    <dgm:cxn modelId="{69A363A5-07AD-4C7E-BB35-98851E6E712A}" type="presParOf" srcId="{717AB147-379F-4D45-8544-D476DA128E7C}" destId="{4124A942-304B-4027-8587-94D57D67DA5D}" srcOrd="0" destOrd="0" presId="urn:microsoft.com/office/officeart/2008/layout/CaptionedPictures"/>
    <dgm:cxn modelId="{26DEA9E3-19AA-4133-98DF-BD166CB6EA65}" type="presParOf" srcId="{717AB147-379F-4D45-8544-D476DA128E7C}" destId="{04B079F3-10EB-436F-87AF-CD33FA19A5C1}" srcOrd="1" destOrd="0" presId="urn:microsoft.com/office/officeart/2008/layout/CaptionedPictures"/>
    <dgm:cxn modelId="{7BE8E6BF-D7A3-45DE-A42C-E7A3F5AA52EC}" type="presParOf" srcId="{717AB147-379F-4D45-8544-D476DA128E7C}" destId="{71D57DC0-19A0-4B2F-9931-7B7A4F26C497}" srcOrd="2" destOrd="0" presId="urn:microsoft.com/office/officeart/2008/layout/CaptionedPictures"/>
    <dgm:cxn modelId="{6908C106-B55C-4FA3-A0BA-71FD2755BF34}" type="presParOf" srcId="{71D57DC0-19A0-4B2F-9931-7B7A4F26C497}" destId="{D8D02F35-BCBB-40A0-A5CF-CE8F2BB59B75}" srcOrd="0" destOrd="0" presId="urn:microsoft.com/office/officeart/2008/layout/CaptionedPictures"/>
    <dgm:cxn modelId="{43A3D684-8845-46A7-A9B8-2FDAB62A8904}" type="presParOf" srcId="{71D57DC0-19A0-4B2F-9931-7B7A4F26C497}" destId="{F67E5120-F1A7-48B1-AD4E-507A4FE1D85E}" srcOrd="1" destOrd="0" presId="urn:microsoft.com/office/officeart/2008/layout/CaptionedPictures"/>
    <dgm:cxn modelId="{5CD9F26C-8E70-4F5F-83BC-6E8C140E2F8A}" type="presParOf" srcId="{C6C439D8-60D3-4011-92A9-5BB58B76E85A}" destId="{54F72934-8A6E-491E-9EB8-CD5B2BBA22BC}" srcOrd="41" destOrd="0" presId="urn:microsoft.com/office/officeart/2008/layout/CaptionedPictures"/>
    <dgm:cxn modelId="{5BD1C879-A8B4-4397-B55D-41F1784D6825}" type="presParOf" srcId="{C6C439D8-60D3-4011-92A9-5BB58B76E85A}" destId="{0D38E5E0-F9D1-442B-8C68-124E91CE23BA}" srcOrd="42" destOrd="0" presId="urn:microsoft.com/office/officeart/2008/layout/CaptionedPictures"/>
    <dgm:cxn modelId="{DDF7AA29-B781-4A84-8FBB-D9ED2C7992EF}" type="presParOf" srcId="{0D38E5E0-F9D1-442B-8C68-124E91CE23BA}" destId="{673B7E67-9400-4ED3-B16B-1F1169E017DB}" srcOrd="0" destOrd="0" presId="urn:microsoft.com/office/officeart/2008/layout/CaptionedPictures"/>
    <dgm:cxn modelId="{B284E658-08BF-4C7B-9BC6-97FEC18C8F08}" type="presParOf" srcId="{0D38E5E0-F9D1-442B-8C68-124E91CE23BA}" destId="{22EC0A97-54FC-41BB-A72C-4053212026AF}" srcOrd="1" destOrd="0" presId="urn:microsoft.com/office/officeart/2008/layout/CaptionedPictures"/>
    <dgm:cxn modelId="{72279DC1-4E58-4DD5-88B1-926E31FBDA9A}" type="presParOf" srcId="{0D38E5E0-F9D1-442B-8C68-124E91CE23BA}" destId="{B9848099-DB33-46D7-A743-FD757FE59769}" srcOrd="2" destOrd="0" presId="urn:microsoft.com/office/officeart/2008/layout/CaptionedPictures"/>
    <dgm:cxn modelId="{860FCB55-7BC7-46A7-A146-DCE363F3A9EC}" type="presParOf" srcId="{B9848099-DB33-46D7-A743-FD757FE59769}" destId="{90C2F05E-ADCD-4436-B664-4C7EE21EA60A}" srcOrd="0" destOrd="0" presId="urn:microsoft.com/office/officeart/2008/layout/CaptionedPictures"/>
    <dgm:cxn modelId="{79F4DE19-96B4-4080-BA84-65D931753B3C}" type="presParOf" srcId="{B9848099-DB33-46D7-A743-FD757FE59769}" destId="{1179B6B8-9E4D-4F1B-AFC9-72E8188035E3}"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DC93FB-BEAC-45EA-BF77-A5184B0D36D8}"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en-US"/>
        </a:p>
      </dgm:t>
    </dgm:pt>
    <dgm:pt modelId="{EF43D39F-9FE3-4E48-A710-F1B4024B1582}">
      <dgm:prSet/>
      <dgm:spPr/>
      <dgm:t>
        <a:bodyPr/>
        <a:lstStyle/>
        <a:p>
          <a:pPr algn="l"/>
          <a:r>
            <a:rPr lang="en-US" b="1"/>
            <a:t>Scenario 1.</a:t>
          </a:r>
          <a:r>
            <a:rPr lang="en-US"/>
            <a:t> Dairy Consumption Declines After Decades of Gains</a:t>
          </a:r>
        </a:p>
      </dgm:t>
    </dgm:pt>
    <dgm:pt modelId="{B18038F7-B39F-4D21-8160-972E4CCBC71B}" type="parTrans" cxnId="{F05B6169-2975-4CAB-A14C-C73BC6B1C65E}">
      <dgm:prSet/>
      <dgm:spPr/>
      <dgm:t>
        <a:bodyPr/>
        <a:lstStyle/>
        <a:p>
          <a:endParaRPr lang="en-US"/>
        </a:p>
      </dgm:t>
    </dgm:pt>
    <dgm:pt modelId="{B8D46DED-E3D2-4762-840B-D29E7A38F1AA}" type="sibTrans" cxnId="{F05B6169-2975-4CAB-A14C-C73BC6B1C65E}">
      <dgm:prSet/>
      <dgm:spPr/>
      <dgm:t>
        <a:bodyPr/>
        <a:lstStyle/>
        <a:p>
          <a:endParaRPr lang="en-US"/>
        </a:p>
      </dgm:t>
    </dgm:pt>
    <dgm:pt modelId="{482BF4A4-72D4-4CB3-8107-A1B58DBD8BEB}">
      <dgm:prSet/>
      <dgm:spPr/>
      <dgm:t>
        <a:bodyPr/>
        <a:lstStyle/>
        <a:p>
          <a:pPr algn="l"/>
          <a:r>
            <a:rPr lang="en-US" b="1"/>
            <a:t>Scenario 2.  </a:t>
          </a:r>
          <a:r>
            <a:rPr lang="en-US"/>
            <a:t>Alternatives  Become the  Conventional</a:t>
          </a:r>
        </a:p>
      </dgm:t>
    </dgm:pt>
    <dgm:pt modelId="{A0C7A98E-6F4B-4E69-99C6-60DF33440055}" type="parTrans" cxnId="{2F0F550E-F43C-455C-B777-8E95BDE4B793}">
      <dgm:prSet/>
      <dgm:spPr/>
      <dgm:t>
        <a:bodyPr/>
        <a:lstStyle/>
        <a:p>
          <a:endParaRPr lang="en-US"/>
        </a:p>
      </dgm:t>
    </dgm:pt>
    <dgm:pt modelId="{E1309427-E5C7-4326-804E-893CE74983B1}" type="sibTrans" cxnId="{2F0F550E-F43C-455C-B777-8E95BDE4B793}">
      <dgm:prSet/>
      <dgm:spPr/>
      <dgm:t>
        <a:bodyPr/>
        <a:lstStyle/>
        <a:p>
          <a:endParaRPr lang="en-US"/>
        </a:p>
      </dgm:t>
    </dgm:pt>
    <dgm:pt modelId="{CAA184F5-45FA-453F-A7D3-AC561BC348C0}">
      <dgm:prSet/>
      <dgm:spPr/>
      <dgm:t>
        <a:bodyPr/>
        <a:lstStyle/>
        <a:p>
          <a:pPr algn="l"/>
          <a:r>
            <a:rPr lang="en-US" b="1"/>
            <a:t>Scenario 3.  </a:t>
          </a:r>
          <a:r>
            <a:rPr lang="en-US"/>
            <a:t>Local Is the New Global</a:t>
          </a:r>
        </a:p>
      </dgm:t>
    </dgm:pt>
    <dgm:pt modelId="{BADBCADF-7417-44E1-B758-B569F26ABAF1}" type="parTrans" cxnId="{5C9362D3-2307-47B3-A30D-7CF6E22DB611}">
      <dgm:prSet/>
      <dgm:spPr/>
      <dgm:t>
        <a:bodyPr/>
        <a:lstStyle/>
        <a:p>
          <a:endParaRPr lang="en-US"/>
        </a:p>
      </dgm:t>
    </dgm:pt>
    <dgm:pt modelId="{3295BA1F-6C9F-4F5A-960D-DAA80792844F}" type="sibTrans" cxnId="{5C9362D3-2307-47B3-A30D-7CF6E22DB611}">
      <dgm:prSet/>
      <dgm:spPr/>
      <dgm:t>
        <a:bodyPr/>
        <a:lstStyle/>
        <a:p>
          <a:endParaRPr lang="en-US"/>
        </a:p>
      </dgm:t>
    </dgm:pt>
    <dgm:pt modelId="{3FACAD86-D3FC-47C1-BBBD-8C002B919276}">
      <dgm:prSet/>
      <dgm:spPr/>
      <dgm:t>
        <a:bodyPr/>
        <a:lstStyle/>
        <a:p>
          <a:pPr algn="l"/>
          <a:r>
            <a:rPr lang="en-US" b="1"/>
            <a:t>Scenario 4. </a:t>
          </a:r>
          <a:r>
            <a:rPr lang="en-US"/>
            <a:t>Channel-Driven Disruption</a:t>
          </a:r>
        </a:p>
      </dgm:t>
    </dgm:pt>
    <dgm:pt modelId="{B610EFF6-BF44-4D24-BF87-8C284D9771AF}" type="parTrans" cxnId="{7B5154CC-3FE7-4A18-AB32-95FA426BED0F}">
      <dgm:prSet/>
      <dgm:spPr/>
      <dgm:t>
        <a:bodyPr/>
        <a:lstStyle/>
        <a:p>
          <a:endParaRPr lang="en-US"/>
        </a:p>
      </dgm:t>
    </dgm:pt>
    <dgm:pt modelId="{79027D5A-DF32-44AC-87DC-9FDB8927B76B}" type="sibTrans" cxnId="{7B5154CC-3FE7-4A18-AB32-95FA426BED0F}">
      <dgm:prSet/>
      <dgm:spPr/>
      <dgm:t>
        <a:bodyPr/>
        <a:lstStyle/>
        <a:p>
          <a:endParaRPr lang="en-US"/>
        </a:p>
      </dgm:t>
    </dgm:pt>
    <dgm:pt modelId="{480C6F83-16C6-473E-9CAE-594BFF802E19}">
      <dgm:prSet/>
      <dgm:spPr/>
      <dgm:t>
        <a:bodyPr/>
        <a:lstStyle/>
        <a:p>
          <a:pPr algn="l"/>
          <a:r>
            <a:rPr lang="en-US" b="1"/>
            <a:t>Scenario 5.</a:t>
          </a:r>
          <a:r>
            <a:rPr lang="en-US"/>
            <a:t> </a:t>
          </a:r>
          <a:br>
            <a:rPr lang="en-US"/>
          </a:br>
          <a:r>
            <a:rPr lang="en-US"/>
            <a:t>A Green New Future</a:t>
          </a:r>
        </a:p>
      </dgm:t>
    </dgm:pt>
    <dgm:pt modelId="{D47C926C-0F18-4303-BE03-C6CDC276EE7D}" type="parTrans" cxnId="{1F3A03E6-9BE9-416C-ABEF-94AF1AF70AA6}">
      <dgm:prSet/>
      <dgm:spPr/>
      <dgm:t>
        <a:bodyPr/>
        <a:lstStyle/>
        <a:p>
          <a:endParaRPr lang="en-US"/>
        </a:p>
      </dgm:t>
    </dgm:pt>
    <dgm:pt modelId="{AAF29D68-5965-454B-A69B-2502DFD0D509}" type="sibTrans" cxnId="{1F3A03E6-9BE9-416C-ABEF-94AF1AF70AA6}">
      <dgm:prSet/>
      <dgm:spPr/>
      <dgm:t>
        <a:bodyPr/>
        <a:lstStyle/>
        <a:p>
          <a:endParaRPr lang="en-US"/>
        </a:p>
      </dgm:t>
    </dgm:pt>
    <dgm:pt modelId="{3AD8C00C-1746-442F-AAB6-2707172C42A6}">
      <dgm:prSet/>
      <dgm:spPr/>
      <dgm:t>
        <a:bodyPr/>
        <a:lstStyle/>
        <a:p>
          <a:pPr algn="l"/>
          <a:r>
            <a:rPr lang="en-US" b="1"/>
            <a:t>Scenario 6. </a:t>
          </a:r>
          <a:r>
            <a:rPr lang="en-US"/>
            <a:t>Wellness-Driven Growth</a:t>
          </a:r>
        </a:p>
      </dgm:t>
    </dgm:pt>
    <dgm:pt modelId="{FF1D3796-C878-4F11-987E-DF2AD0275AD2}" type="parTrans" cxnId="{32B5CE5A-34D7-4F27-8F84-7F6AD28A0436}">
      <dgm:prSet/>
      <dgm:spPr/>
      <dgm:t>
        <a:bodyPr/>
        <a:lstStyle/>
        <a:p>
          <a:endParaRPr lang="en-US"/>
        </a:p>
      </dgm:t>
    </dgm:pt>
    <dgm:pt modelId="{251D040D-7D95-4C91-BD84-F996C57C4F67}" type="sibTrans" cxnId="{32B5CE5A-34D7-4F27-8F84-7F6AD28A0436}">
      <dgm:prSet/>
      <dgm:spPr/>
      <dgm:t>
        <a:bodyPr/>
        <a:lstStyle/>
        <a:p>
          <a:endParaRPr lang="en-US"/>
        </a:p>
      </dgm:t>
    </dgm:pt>
    <dgm:pt modelId="{04770EB3-91CD-41A0-9BAC-04F23B821721}">
      <dgm:prSet/>
      <dgm:spPr/>
      <dgm:t>
        <a:bodyPr/>
        <a:lstStyle/>
        <a:p>
          <a:pPr algn="l"/>
          <a:r>
            <a:rPr lang="en-US" b="1"/>
            <a:t>Scenario 7. </a:t>
          </a:r>
          <a:r>
            <a:rPr lang="en-US"/>
            <a:t>Growth Driven by Premium Products</a:t>
          </a:r>
        </a:p>
      </dgm:t>
    </dgm:pt>
    <dgm:pt modelId="{BC6DBF18-5A01-4690-92A6-DBF0A34141B8}" type="parTrans" cxnId="{7FFF822D-EC12-4CBB-B241-DBD19703B727}">
      <dgm:prSet/>
      <dgm:spPr/>
      <dgm:t>
        <a:bodyPr/>
        <a:lstStyle/>
        <a:p>
          <a:endParaRPr lang="en-US"/>
        </a:p>
      </dgm:t>
    </dgm:pt>
    <dgm:pt modelId="{DD257F1C-71E7-406B-8727-4107E3FFB0C2}" type="sibTrans" cxnId="{7FFF822D-EC12-4CBB-B241-DBD19703B727}">
      <dgm:prSet/>
      <dgm:spPr/>
      <dgm:t>
        <a:bodyPr/>
        <a:lstStyle/>
        <a:p>
          <a:endParaRPr lang="en-US"/>
        </a:p>
      </dgm:t>
    </dgm:pt>
    <dgm:pt modelId="{4E69C9CC-57F1-4723-897D-F79753282963}" type="pres">
      <dgm:prSet presAssocID="{2EDC93FB-BEAC-45EA-BF77-A5184B0D36D8}" presName="Name0" presStyleCnt="0">
        <dgm:presLayoutVars>
          <dgm:chMax/>
          <dgm:chPref/>
          <dgm:dir/>
          <dgm:animLvl val="lvl"/>
          <dgm:resizeHandles val="exact"/>
        </dgm:presLayoutVars>
      </dgm:prSet>
      <dgm:spPr/>
    </dgm:pt>
    <dgm:pt modelId="{6BEF41D7-923A-4E74-A00F-F6F949D82B82}" type="pres">
      <dgm:prSet presAssocID="{EF43D39F-9FE3-4E48-A710-F1B4024B1582}" presName="composite" presStyleCnt="0"/>
      <dgm:spPr/>
    </dgm:pt>
    <dgm:pt modelId="{98EB092F-33FF-4949-AC91-0750354441F2}" type="pres">
      <dgm:prSet presAssocID="{EF43D39F-9FE3-4E48-A710-F1B4024B1582}" presName="Image" presStyleLbl="alignNod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5F535309-74F7-49D9-B594-30B9AD973B07}" type="pres">
      <dgm:prSet presAssocID="{EF43D39F-9FE3-4E48-A710-F1B4024B1582}" presName="Accent" presStyleLbl="parChTrans1D1" presStyleIdx="0" presStyleCnt="7"/>
      <dgm:spPr/>
    </dgm:pt>
    <dgm:pt modelId="{DC564DEF-A104-435E-8A94-9091B1C78534}" type="pres">
      <dgm:prSet presAssocID="{EF43D39F-9FE3-4E48-A710-F1B4024B1582}" presName="Parent" presStyleLbl="revTx" presStyleIdx="0" presStyleCnt="7">
        <dgm:presLayoutVars>
          <dgm:chMax val="0"/>
          <dgm:chPref val="0"/>
          <dgm:bulletEnabled val="1"/>
        </dgm:presLayoutVars>
      </dgm:prSet>
      <dgm:spPr/>
    </dgm:pt>
    <dgm:pt modelId="{4BA78BBC-970F-4167-B6D7-C18D55AE30A8}" type="pres">
      <dgm:prSet presAssocID="{B8D46DED-E3D2-4762-840B-D29E7A38F1AA}" presName="sibTrans" presStyleCnt="0"/>
      <dgm:spPr/>
    </dgm:pt>
    <dgm:pt modelId="{D2026E96-55B9-4748-8D45-683DA436E846}" type="pres">
      <dgm:prSet presAssocID="{482BF4A4-72D4-4CB3-8107-A1B58DBD8BEB}" presName="composite" presStyleCnt="0"/>
      <dgm:spPr/>
    </dgm:pt>
    <dgm:pt modelId="{21A99FD0-99FB-4C78-BEAF-AAB2EB3998D6}" type="pres">
      <dgm:prSet presAssocID="{482BF4A4-72D4-4CB3-8107-A1B58DBD8BEB}" presName="Image" presStyleLbl="alignNod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dgm:spPr>
    </dgm:pt>
    <dgm:pt modelId="{0F48EAD1-D87F-4059-8D90-E6EB464CE2D3}" type="pres">
      <dgm:prSet presAssocID="{482BF4A4-72D4-4CB3-8107-A1B58DBD8BEB}" presName="Accent" presStyleLbl="parChTrans1D1" presStyleIdx="1" presStyleCnt="7"/>
      <dgm:spPr/>
    </dgm:pt>
    <dgm:pt modelId="{CB2293FF-5788-42AD-963D-518E0ABB75C5}" type="pres">
      <dgm:prSet presAssocID="{482BF4A4-72D4-4CB3-8107-A1B58DBD8BEB}" presName="Parent" presStyleLbl="revTx" presStyleIdx="1" presStyleCnt="7">
        <dgm:presLayoutVars>
          <dgm:chMax val="0"/>
          <dgm:chPref val="0"/>
          <dgm:bulletEnabled val="1"/>
        </dgm:presLayoutVars>
      </dgm:prSet>
      <dgm:spPr/>
    </dgm:pt>
    <dgm:pt modelId="{923C2C08-47C0-4C1E-B078-63C2840D22C5}" type="pres">
      <dgm:prSet presAssocID="{E1309427-E5C7-4326-804E-893CE74983B1}" presName="sibTrans" presStyleCnt="0"/>
      <dgm:spPr/>
    </dgm:pt>
    <dgm:pt modelId="{FF30A723-EA40-44F1-98EB-8662B774C804}" type="pres">
      <dgm:prSet presAssocID="{CAA184F5-45FA-453F-A7D3-AC561BC348C0}" presName="composite" presStyleCnt="0"/>
      <dgm:spPr/>
    </dgm:pt>
    <dgm:pt modelId="{C8E3CE54-9E48-4323-A651-36D367F516B1}" type="pres">
      <dgm:prSet presAssocID="{CAA184F5-45FA-453F-A7D3-AC561BC348C0}" presName="Image" presStyleLbl="alignNode1"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dgm:spPr>
    </dgm:pt>
    <dgm:pt modelId="{1C92DBDF-ADD0-4000-B90B-23B068A976BF}" type="pres">
      <dgm:prSet presAssocID="{CAA184F5-45FA-453F-A7D3-AC561BC348C0}" presName="Accent" presStyleLbl="parChTrans1D1" presStyleIdx="2" presStyleCnt="7"/>
      <dgm:spPr/>
    </dgm:pt>
    <dgm:pt modelId="{22801A88-6643-4AB6-95B5-815F46DA3B09}" type="pres">
      <dgm:prSet presAssocID="{CAA184F5-45FA-453F-A7D3-AC561BC348C0}" presName="Parent" presStyleLbl="revTx" presStyleIdx="2" presStyleCnt="7">
        <dgm:presLayoutVars>
          <dgm:chMax val="0"/>
          <dgm:chPref val="0"/>
          <dgm:bulletEnabled val="1"/>
        </dgm:presLayoutVars>
      </dgm:prSet>
      <dgm:spPr/>
    </dgm:pt>
    <dgm:pt modelId="{2707EC55-877B-40C0-959C-26E0BCAB2A38}" type="pres">
      <dgm:prSet presAssocID="{3295BA1F-6C9F-4F5A-960D-DAA80792844F}" presName="sibTrans" presStyleCnt="0"/>
      <dgm:spPr/>
    </dgm:pt>
    <dgm:pt modelId="{FAC0F82E-B5B6-4E3B-B30B-0B5683F3B8F3}" type="pres">
      <dgm:prSet presAssocID="{3FACAD86-D3FC-47C1-BBBD-8C002B919276}" presName="composite" presStyleCnt="0"/>
      <dgm:spPr/>
    </dgm:pt>
    <dgm:pt modelId="{BADFC0DB-A232-406E-AB10-D70BA39D927F}" type="pres">
      <dgm:prSet presAssocID="{3FACAD86-D3FC-47C1-BBBD-8C002B919276}" presName="Image" presStyleLbl="alignNod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B951F1BC-82B1-4299-A0FB-CB55C82F1110}" type="pres">
      <dgm:prSet presAssocID="{3FACAD86-D3FC-47C1-BBBD-8C002B919276}" presName="Accent" presStyleLbl="parChTrans1D1" presStyleIdx="3" presStyleCnt="7"/>
      <dgm:spPr/>
    </dgm:pt>
    <dgm:pt modelId="{1A0A025F-F955-4FE4-92C5-EF3F77A2ACF8}" type="pres">
      <dgm:prSet presAssocID="{3FACAD86-D3FC-47C1-BBBD-8C002B919276}" presName="Parent" presStyleLbl="revTx" presStyleIdx="3" presStyleCnt="7">
        <dgm:presLayoutVars>
          <dgm:chMax val="0"/>
          <dgm:chPref val="0"/>
          <dgm:bulletEnabled val="1"/>
        </dgm:presLayoutVars>
      </dgm:prSet>
      <dgm:spPr/>
    </dgm:pt>
    <dgm:pt modelId="{9E8200FA-E5E1-4E1F-981F-63C7E7B6D532}" type="pres">
      <dgm:prSet presAssocID="{79027D5A-DF32-44AC-87DC-9FDB8927B76B}" presName="sibTrans" presStyleCnt="0"/>
      <dgm:spPr/>
    </dgm:pt>
    <dgm:pt modelId="{6BA318B1-2F76-47FF-9233-068C56210E20}" type="pres">
      <dgm:prSet presAssocID="{480C6F83-16C6-473E-9CAE-594BFF802E19}" presName="composite" presStyleCnt="0"/>
      <dgm:spPr/>
    </dgm:pt>
    <dgm:pt modelId="{7F78C753-D1AF-41EA-B74E-55EC887956EE}" type="pres">
      <dgm:prSet presAssocID="{480C6F83-16C6-473E-9CAE-594BFF802E19}" presName="Image" presStyleLbl="alignNode1" presStyleIdx="4" presStyleCnt="7"/>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115842" t="-1146" r="-24158" b="1146"/>
          </a:stretch>
        </a:blipFill>
      </dgm:spPr>
    </dgm:pt>
    <dgm:pt modelId="{72EEC494-BE5B-478D-BEFB-7065BEFB6939}" type="pres">
      <dgm:prSet presAssocID="{480C6F83-16C6-473E-9CAE-594BFF802E19}" presName="Accent" presStyleLbl="parChTrans1D1" presStyleIdx="4" presStyleCnt="7"/>
      <dgm:spPr/>
    </dgm:pt>
    <dgm:pt modelId="{5370D002-85C4-4AAC-9961-C50A84FED506}" type="pres">
      <dgm:prSet presAssocID="{480C6F83-16C6-473E-9CAE-594BFF802E19}" presName="Parent" presStyleLbl="revTx" presStyleIdx="4" presStyleCnt="7">
        <dgm:presLayoutVars>
          <dgm:chMax val="0"/>
          <dgm:chPref val="0"/>
          <dgm:bulletEnabled val="1"/>
        </dgm:presLayoutVars>
      </dgm:prSet>
      <dgm:spPr/>
    </dgm:pt>
    <dgm:pt modelId="{8C58DE5A-2B80-4092-AA46-FCE9F4F1EA37}" type="pres">
      <dgm:prSet presAssocID="{AAF29D68-5965-454B-A69B-2502DFD0D509}" presName="sibTrans" presStyleCnt="0"/>
      <dgm:spPr/>
    </dgm:pt>
    <dgm:pt modelId="{D53D6A76-6716-4B42-B688-190033C9D265}" type="pres">
      <dgm:prSet presAssocID="{3AD8C00C-1746-442F-AAB6-2707172C42A6}" presName="composite" presStyleCnt="0"/>
      <dgm:spPr/>
    </dgm:pt>
    <dgm:pt modelId="{6744D559-437C-4421-8B84-2481EE24668C}" type="pres">
      <dgm:prSet presAssocID="{3AD8C00C-1746-442F-AAB6-2707172C42A6}" presName="Image" presStyleLbl="alignNod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l="-32000" r="-32000"/>
          </a:stretch>
        </a:blipFill>
      </dgm:spPr>
    </dgm:pt>
    <dgm:pt modelId="{F464192D-3EC4-42EE-9557-F93E49CC1B2C}" type="pres">
      <dgm:prSet presAssocID="{3AD8C00C-1746-442F-AAB6-2707172C42A6}" presName="Accent" presStyleLbl="parChTrans1D1" presStyleIdx="5" presStyleCnt="7"/>
      <dgm:spPr/>
    </dgm:pt>
    <dgm:pt modelId="{EF003338-04A8-4199-B24E-2BF7040C3D23}" type="pres">
      <dgm:prSet presAssocID="{3AD8C00C-1746-442F-AAB6-2707172C42A6}" presName="Parent" presStyleLbl="revTx" presStyleIdx="5" presStyleCnt="7">
        <dgm:presLayoutVars>
          <dgm:chMax val="0"/>
          <dgm:chPref val="0"/>
          <dgm:bulletEnabled val="1"/>
        </dgm:presLayoutVars>
      </dgm:prSet>
      <dgm:spPr/>
    </dgm:pt>
    <dgm:pt modelId="{6B83C2A1-0C8C-476D-993D-C9B02CFBFD49}" type="pres">
      <dgm:prSet presAssocID="{251D040D-7D95-4C91-BD84-F996C57C4F67}" presName="sibTrans" presStyleCnt="0"/>
      <dgm:spPr/>
    </dgm:pt>
    <dgm:pt modelId="{BF1F75D3-1659-43C9-9910-C332F73F1050}" type="pres">
      <dgm:prSet presAssocID="{04770EB3-91CD-41A0-9BAC-04F23B821721}" presName="composite" presStyleCnt="0"/>
      <dgm:spPr/>
    </dgm:pt>
    <dgm:pt modelId="{16F87D6E-1DAE-43DB-BE3E-74725B4333D2}" type="pres">
      <dgm:prSet presAssocID="{04770EB3-91CD-41A0-9BAC-04F23B821721}" presName="Image" presStyleLbl="alignNode1" presStyleIdx="6" presStyleCnt="7"/>
      <dgm:spPr>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570" t="-4820" r="-570" b="-31180"/>
          </a:stretch>
        </a:blipFill>
      </dgm:spPr>
    </dgm:pt>
    <dgm:pt modelId="{C1FA343D-BA99-4083-96BA-FC4375E809F2}" type="pres">
      <dgm:prSet presAssocID="{04770EB3-91CD-41A0-9BAC-04F23B821721}" presName="Accent" presStyleLbl="parChTrans1D1" presStyleIdx="6" presStyleCnt="7"/>
      <dgm:spPr/>
    </dgm:pt>
    <dgm:pt modelId="{434C74EA-A3CA-470A-9AC4-43327177917A}" type="pres">
      <dgm:prSet presAssocID="{04770EB3-91CD-41A0-9BAC-04F23B821721}" presName="Parent" presStyleLbl="revTx" presStyleIdx="6" presStyleCnt="7">
        <dgm:presLayoutVars>
          <dgm:chMax val="0"/>
          <dgm:chPref val="0"/>
          <dgm:bulletEnabled val="1"/>
        </dgm:presLayoutVars>
      </dgm:prSet>
      <dgm:spPr/>
    </dgm:pt>
  </dgm:ptLst>
  <dgm:cxnLst>
    <dgm:cxn modelId="{2F0F550E-F43C-455C-B777-8E95BDE4B793}" srcId="{2EDC93FB-BEAC-45EA-BF77-A5184B0D36D8}" destId="{482BF4A4-72D4-4CB3-8107-A1B58DBD8BEB}" srcOrd="1" destOrd="0" parTransId="{A0C7A98E-6F4B-4E69-99C6-60DF33440055}" sibTransId="{E1309427-E5C7-4326-804E-893CE74983B1}"/>
    <dgm:cxn modelId="{0D0AA910-460D-4995-A054-A93DD5EE4CF2}" type="presOf" srcId="{3FACAD86-D3FC-47C1-BBBD-8C002B919276}" destId="{1A0A025F-F955-4FE4-92C5-EF3F77A2ACF8}" srcOrd="0" destOrd="0" presId="urn:microsoft.com/office/officeart/2008/layout/PictureLineup"/>
    <dgm:cxn modelId="{C5921B20-FA90-4B91-B1B9-D6D8E4DAC746}" type="presOf" srcId="{04770EB3-91CD-41A0-9BAC-04F23B821721}" destId="{434C74EA-A3CA-470A-9AC4-43327177917A}" srcOrd="0" destOrd="0" presId="urn:microsoft.com/office/officeart/2008/layout/PictureLineup"/>
    <dgm:cxn modelId="{7FFF822D-EC12-4CBB-B241-DBD19703B727}" srcId="{2EDC93FB-BEAC-45EA-BF77-A5184B0D36D8}" destId="{04770EB3-91CD-41A0-9BAC-04F23B821721}" srcOrd="6" destOrd="0" parTransId="{BC6DBF18-5A01-4690-92A6-DBF0A34141B8}" sibTransId="{DD257F1C-71E7-406B-8727-4107E3FFB0C2}"/>
    <dgm:cxn modelId="{D1BE1343-FCEA-4F3A-AF72-D2440C7B1581}" type="presOf" srcId="{EF43D39F-9FE3-4E48-A710-F1B4024B1582}" destId="{DC564DEF-A104-435E-8A94-9091B1C78534}" srcOrd="0" destOrd="0" presId="urn:microsoft.com/office/officeart/2008/layout/PictureLineup"/>
    <dgm:cxn modelId="{F05B6169-2975-4CAB-A14C-C73BC6B1C65E}" srcId="{2EDC93FB-BEAC-45EA-BF77-A5184B0D36D8}" destId="{EF43D39F-9FE3-4E48-A710-F1B4024B1582}" srcOrd="0" destOrd="0" parTransId="{B18038F7-B39F-4D21-8160-972E4CCBC71B}" sibTransId="{B8D46DED-E3D2-4762-840B-D29E7A38F1AA}"/>
    <dgm:cxn modelId="{03CB4551-3850-4763-A2EE-1EBF39325254}" type="presOf" srcId="{3AD8C00C-1746-442F-AAB6-2707172C42A6}" destId="{EF003338-04A8-4199-B24E-2BF7040C3D23}" srcOrd="0" destOrd="0" presId="urn:microsoft.com/office/officeart/2008/layout/PictureLineup"/>
    <dgm:cxn modelId="{32B5CE5A-34D7-4F27-8F84-7F6AD28A0436}" srcId="{2EDC93FB-BEAC-45EA-BF77-A5184B0D36D8}" destId="{3AD8C00C-1746-442F-AAB6-2707172C42A6}" srcOrd="5" destOrd="0" parTransId="{FF1D3796-C878-4F11-987E-DF2AD0275AD2}" sibTransId="{251D040D-7D95-4C91-BD84-F996C57C4F67}"/>
    <dgm:cxn modelId="{FA364C7E-0223-45B3-9BAA-08C298D315A8}" type="presOf" srcId="{CAA184F5-45FA-453F-A7D3-AC561BC348C0}" destId="{22801A88-6643-4AB6-95B5-815F46DA3B09}" srcOrd="0" destOrd="0" presId="urn:microsoft.com/office/officeart/2008/layout/PictureLineup"/>
    <dgm:cxn modelId="{2DFA97C0-9621-48CA-A565-75ACC9C1FBB3}" type="presOf" srcId="{480C6F83-16C6-473E-9CAE-594BFF802E19}" destId="{5370D002-85C4-4AAC-9961-C50A84FED506}" srcOrd="0" destOrd="0" presId="urn:microsoft.com/office/officeart/2008/layout/PictureLineup"/>
    <dgm:cxn modelId="{F33D17CB-465A-4462-8608-C30CB9BD9244}" type="presOf" srcId="{2EDC93FB-BEAC-45EA-BF77-A5184B0D36D8}" destId="{4E69C9CC-57F1-4723-897D-F79753282963}" srcOrd="0" destOrd="0" presId="urn:microsoft.com/office/officeart/2008/layout/PictureLineup"/>
    <dgm:cxn modelId="{7B5154CC-3FE7-4A18-AB32-95FA426BED0F}" srcId="{2EDC93FB-BEAC-45EA-BF77-A5184B0D36D8}" destId="{3FACAD86-D3FC-47C1-BBBD-8C002B919276}" srcOrd="3" destOrd="0" parTransId="{B610EFF6-BF44-4D24-BF87-8C284D9771AF}" sibTransId="{79027D5A-DF32-44AC-87DC-9FDB8927B76B}"/>
    <dgm:cxn modelId="{5C9362D3-2307-47B3-A30D-7CF6E22DB611}" srcId="{2EDC93FB-BEAC-45EA-BF77-A5184B0D36D8}" destId="{CAA184F5-45FA-453F-A7D3-AC561BC348C0}" srcOrd="2" destOrd="0" parTransId="{BADBCADF-7417-44E1-B758-B569F26ABAF1}" sibTransId="{3295BA1F-6C9F-4F5A-960D-DAA80792844F}"/>
    <dgm:cxn modelId="{502A56E0-DFC6-48E0-8487-FBC27A3812BA}" type="presOf" srcId="{482BF4A4-72D4-4CB3-8107-A1B58DBD8BEB}" destId="{CB2293FF-5788-42AD-963D-518E0ABB75C5}" srcOrd="0" destOrd="0" presId="urn:microsoft.com/office/officeart/2008/layout/PictureLineup"/>
    <dgm:cxn modelId="{1F3A03E6-9BE9-416C-ABEF-94AF1AF70AA6}" srcId="{2EDC93FB-BEAC-45EA-BF77-A5184B0D36D8}" destId="{480C6F83-16C6-473E-9CAE-594BFF802E19}" srcOrd="4" destOrd="0" parTransId="{D47C926C-0F18-4303-BE03-C6CDC276EE7D}" sibTransId="{AAF29D68-5965-454B-A69B-2502DFD0D509}"/>
    <dgm:cxn modelId="{ABC724F7-89B1-4677-8954-FF7A3B01DF9F}" type="presParOf" srcId="{4E69C9CC-57F1-4723-897D-F79753282963}" destId="{6BEF41D7-923A-4E74-A00F-F6F949D82B82}" srcOrd="0" destOrd="0" presId="urn:microsoft.com/office/officeart/2008/layout/PictureLineup"/>
    <dgm:cxn modelId="{3AE95581-B8D5-4D5C-9B51-E9CF52677DE7}" type="presParOf" srcId="{6BEF41D7-923A-4E74-A00F-F6F949D82B82}" destId="{98EB092F-33FF-4949-AC91-0750354441F2}" srcOrd="0" destOrd="0" presId="urn:microsoft.com/office/officeart/2008/layout/PictureLineup"/>
    <dgm:cxn modelId="{D3CE395C-E994-4D16-9AF0-42CDF978B065}" type="presParOf" srcId="{6BEF41D7-923A-4E74-A00F-F6F949D82B82}" destId="{5F535309-74F7-49D9-B594-30B9AD973B07}" srcOrd="1" destOrd="0" presId="urn:microsoft.com/office/officeart/2008/layout/PictureLineup"/>
    <dgm:cxn modelId="{C09070CC-ECD4-4461-89C7-FE6DA7038F19}" type="presParOf" srcId="{6BEF41D7-923A-4E74-A00F-F6F949D82B82}" destId="{DC564DEF-A104-435E-8A94-9091B1C78534}" srcOrd="2" destOrd="0" presId="urn:microsoft.com/office/officeart/2008/layout/PictureLineup"/>
    <dgm:cxn modelId="{A5B63758-4DD4-451E-BB99-6E7D7D95EEC7}" type="presParOf" srcId="{4E69C9CC-57F1-4723-897D-F79753282963}" destId="{4BA78BBC-970F-4167-B6D7-C18D55AE30A8}" srcOrd="1" destOrd="0" presId="urn:microsoft.com/office/officeart/2008/layout/PictureLineup"/>
    <dgm:cxn modelId="{720853CA-A27A-4F69-9156-E7ECE4B2EDDC}" type="presParOf" srcId="{4E69C9CC-57F1-4723-897D-F79753282963}" destId="{D2026E96-55B9-4748-8D45-683DA436E846}" srcOrd="2" destOrd="0" presId="urn:microsoft.com/office/officeart/2008/layout/PictureLineup"/>
    <dgm:cxn modelId="{D96CDF2D-CFE3-498B-8651-8D8DAFF7EBCC}" type="presParOf" srcId="{D2026E96-55B9-4748-8D45-683DA436E846}" destId="{21A99FD0-99FB-4C78-BEAF-AAB2EB3998D6}" srcOrd="0" destOrd="0" presId="urn:microsoft.com/office/officeart/2008/layout/PictureLineup"/>
    <dgm:cxn modelId="{D9C09282-997F-45A9-B9AF-11842189AF1A}" type="presParOf" srcId="{D2026E96-55B9-4748-8D45-683DA436E846}" destId="{0F48EAD1-D87F-4059-8D90-E6EB464CE2D3}" srcOrd="1" destOrd="0" presId="urn:microsoft.com/office/officeart/2008/layout/PictureLineup"/>
    <dgm:cxn modelId="{A6B19A3B-6415-46A3-BA0B-9671BF4DEF23}" type="presParOf" srcId="{D2026E96-55B9-4748-8D45-683DA436E846}" destId="{CB2293FF-5788-42AD-963D-518E0ABB75C5}" srcOrd="2" destOrd="0" presId="urn:microsoft.com/office/officeart/2008/layout/PictureLineup"/>
    <dgm:cxn modelId="{EF602D1F-A357-4714-8F7F-71A59C462058}" type="presParOf" srcId="{4E69C9CC-57F1-4723-897D-F79753282963}" destId="{923C2C08-47C0-4C1E-B078-63C2840D22C5}" srcOrd="3" destOrd="0" presId="urn:microsoft.com/office/officeart/2008/layout/PictureLineup"/>
    <dgm:cxn modelId="{BAB375B4-75DF-44C3-A8EE-17FAA89AE376}" type="presParOf" srcId="{4E69C9CC-57F1-4723-897D-F79753282963}" destId="{FF30A723-EA40-44F1-98EB-8662B774C804}" srcOrd="4" destOrd="0" presId="urn:microsoft.com/office/officeart/2008/layout/PictureLineup"/>
    <dgm:cxn modelId="{23D3C116-665D-4027-8639-B1C952D6F036}" type="presParOf" srcId="{FF30A723-EA40-44F1-98EB-8662B774C804}" destId="{C8E3CE54-9E48-4323-A651-36D367F516B1}" srcOrd="0" destOrd="0" presId="urn:microsoft.com/office/officeart/2008/layout/PictureLineup"/>
    <dgm:cxn modelId="{CE1E9BD5-ABB1-4A37-AD70-C203EF2D4E95}" type="presParOf" srcId="{FF30A723-EA40-44F1-98EB-8662B774C804}" destId="{1C92DBDF-ADD0-4000-B90B-23B068A976BF}" srcOrd="1" destOrd="0" presId="urn:microsoft.com/office/officeart/2008/layout/PictureLineup"/>
    <dgm:cxn modelId="{A38228F4-BF79-4A13-8A19-83AAD25EDD07}" type="presParOf" srcId="{FF30A723-EA40-44F1-98EB-8662B774C804}" destId="{22801A88-6643-4AB6-95B5-815F46DA3B09}" srcOrd="2" destOrd="0" presId="urn:microsoft.com/office/officeart/2008/layout/PictureLineup"/>
    <dgm:cxn modelId="{FAF9FB4F-AF52-4504-B6C9-FBCBC6892705}" type="presParOf" srcId="{4E69C9CC-57F1-4723-897D-F79753282963}" destId="{2707EC55-877B-40C0-959C-26E0BCAB2A38}" srcOrd="5" destOrd="0" presId="urn:microsoft.com/office/officeart/2008/layout/PictureLineup"/>
    <dgm:cxn modelId="{3BC2E2E8-BDAF-4F48-917D-3CC31366CC31}" type="presParOf" srcId="{4E69C9CC-57F1-4723-897D-F79753282963}" destId="{FAC0F82E-B5B6-4E3B-B30B-0B5683F3B8F3}" srcOrd="6" destOrd="0" presId="urn:microsoft.com/office/officeart/2008/layout/PictureLineup"/>
    <dgm:cxn modelId="{2C7694F2-FDCD-4E5B-A776-B0179EBE31DC}" type="presParOf" srcId="{FAC0F82E-B5B6-4E3B-B30B-0B5683F3B8F3}" destId="{BADFC0DB-A232-406E-AB10-D70BA39D927F}" srcOrd="0" destOrd="0" presId="urn:microsoft.com/office/officeart/2008/layout/PictureLineup"/>
    <dgm:cxn modelId="{314FDA45-4B6F-43C6-8ACF-8AF30B6B152B}" type="presParOf" srcId="{FAC0F82E-B5B6-4E3B-B30B-0B5683F3B8F3}" destId="{B951F1BC-82B1-4299-A0FB-CB55C82F1110}" srcOrd="1" destOrd="0" presId="urn:microsoft.com/office/officeart/2008/layout/PictureLineup"/>
    <dgm:cxn modelId="{12CAE1A1-219D-40D2-BF8B-FBE1DBF10DDE}" type="presParOf" srcId="{FAC0F82E-B5B6-4E3B-B30B-0B5683F3B8F3}" destId="{1A0A025F-F955-4FE4-92C5-EF3F77A2ACF8}" srcOrd="2" destOrd="0" presId="urn:microsoft.com/office/officeart/2008/layout/PictureLineup"/>
    <dgm:cxn modelId="{468F2F7B-C0CD-471C-8CAE-A119A543690B}" type="presParOf" srcId="{4E69C9CC-57F1-4723-897D-F79753282963}" destId="{9E8200FA-E5E1-4E1F-981F-63C7E7B6D532}" srcOrd="7" destOrd="0" presId="urn:microsoft.com/office/officeart/2008/layout/PictureLineup"/>
    <dgm:cxn modelId="{6FCD001C-02E2-4D8D-9C9E-22E893FBF7B0}" type="presParOf" srcId="{4E69C9CC-57F1-4723-897D-F79753282963}" destId="{6BA318B1-2F76-47FF-9233-068C56210E20}" srcOrd="8" destOrd="0" presId="urn:microsoft.com/office/officeart/2008/layout/PictureLineup"/>
    <dgm:cxn modelId="{9F597648-FED6-4160-9D1A-7925AE6D6290}" type="presParOf" srcId="{6BA318B1-2F76-47FF-9233-068C56210E20}" destId="{7F78C753-D1AF-41EA-B74E-55EC887956EE}" srcOrd="0" destOrd="0" presId="urn:microsoft.com/office/officeart/2008/layout/PictureLineup"/>
    <dgm:cxn modelId="{DC4200BC-27C6-4F0C-88D5-C741306F4641}" type="presParOf" srcId="{6BA318B1-2F76-47FF-9233-068C56210E20}" destId="{72EEC494-BE5B-478D-BEFB-7065BEFB6939}" srcOrd="1" destOrd="0" presId="urn:microsoft.com/office/officeart/2008/layout/PictureLineup"/>
    <dgm:cxn modelId="{75646B57-C216-4B74-AE36-D83A1F881AE2}" type="presParOf" srcId="{6BA318B1-2F76-47FF-9233-068C56210E20}" destId="{5370D002-85C4-4AAC-9961-C50A84FED506}" srcOrd="2" destOrd="0" presId="urn:microsoft.com/office/officeart/2008/layout/PictureLineup"/>
    <dgm:cxn modelId="{FD6B6788-8437-4213-BE2D-7224E706DDAE}" type="presParOf" srcId="{4E69C9CC-57F1-4723-897D-F79753282963}" destId="{8C58DE5A-2B80-4092-AA46-FCE9F4F1EA37}" srcOrd="9" destOrd="0" presId="urn:microsoft.com/office/officeart/2008/layout/PictureLineup"/>
    <dgm:cxn modelId="{8D575B92-DCAF-4381-BFF3-D69AB2EC2D56}" type="presParOf" srcId="{4E69C9CC-57F1-4723-897D-F79753282963}" destId="{D53D6A76-6716-4B42-B688-190033C9D265}" srcOrd="10" destOrd="0" presId="urn:microsoft.com/office/officeart/2008/layout/PictureLineup"/>
    <dgm:cxn modelId="{AC0AD316-225C-4ECE-A1FC-1047AD9BB40C}" type="presParOf" srcId="{D53D6A76-6716-4B42-B688-190033C9D265}" destId="{6744D559-437C-4421-8B84-2481EE24668C}" srcOrd="0" destOrd="0" presId="urn:microsoft.com/office/officeart/2008/layout/PictureLineup"/>
    <dgm:cxn modelId="{7768C117-200E-4785-9626-DEA51B348682}" type="presParOf" srcId="{D53D6A76-6716-4B42-B688-190033C9D265}" destId="{F464192D-3EC4-42EE-9557-F93E49CC1B2C}" srcOrd="1" destOrd="0" presId="urn:microsoft.com/office/officeart/2008/layout/PictureLineup"/>
    <dgm:cxn modelId="{977DE563-934E-4B5D-98DC-3E858D4712DE}" type="presParOf" srcId="{D53D6A76-6716-4B42-B688-190033C9D265}" destId="{EF003338-04A8-4199-B24E-2BF7040C3D23}" srcOrd="2" destOrd="0" presId="urn:microsoft.com/office/officeart/2008/layout/PictureLineup"/>
    <dgm:cxn modelId="{7E9BDA87-AFE8-4396-A619-C330FB999314}" type="presParOf" srcId="{4E69C9CC-57F1-4723-897D-F79753282963}" destId="{6B83C2A1-0C8C-476D-993D-C9B02CFBFD49}" srcOrd="11" destOrd="0" presId="urn:microsoft.com/office/officeart/2008/layout/PictureLineup"/>
    <dgm:cxn modelId="{2A457963-4FAD-4B31-9C4A-A2060CDD188B}" type="presParOf" srcId="{4E69C9CC-57F1-4723-897D-F79753282963}" destId="{BF1F75D3-1659-43C9-9910-C332F73F1050}" srcOrd="12" destOrd="0" presId="urn:microsoft.com/office/officeart/2008/layout/PictureLineup"/>
    <dgm:cxn modelId="{15DFA442-092C-49CE-8B8B-6D8202127FCA}" type="presParOf" srcId="{BF1F75D3-1659-43C9-9910-C332F73F1050}" destId="{16F87D6E-1DAE-43DB-BE3E-74725B4333D2}" srcOrd="0" destOrd="0" presId="urn:microsoft.com/office/officeart/2008/layout/PictureLineup"/>
    <dgm:cxn modelId="{1E359A26-7434-4BBA-832B-49945D36AD6B}" type="presParOf" srcId="{BF1F75D3-1659-43C9-9910-C332F73F1050}" destId="{C1FA343D-BA99-4083-96BA-FC4375E809F2}" srcOrd="1" destOrd="0" presId="urn:microsoft.com/office/officeart/2008/layout/PictureLineup"/>
    <dgm:cxn modelId="{1CFC7F32-AA3B-4064-9B63-D123AFF99494}" type="presParOf" srcId="{BF1F75D3-1659-43C9-9910-C332F73F1050}" destId="{434C74EA-A3CA-470A-9AC4-43327177917A}"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7A9DBC-7006-4260-9707-4D11D567F5D1}" type="doc">
      <dgm:prSet loTypeId="urn:microsoft.com/office/officeart/2005/8/layout/vList4" loCatId="list" qsTypeId="urn:microsoft.com/office/officeart/2005/8/quickstyle/3d2" qsCatId="3D" csTypeId="urn:microsoft.com/office/officeart/2005/8/colors/accent1_2" csCatId="accent1" phldr="1"/>
      <dgm:spPr/>
      <dgm:t>
        <a:bodyPr/>
        <a:lstStyle/>
        <a:p>
          <a:endParaRPr lang="en-US"/>
        </a:p>
      </dgm:t>
    </dgm:pt>
    <dgm:pt modelId="{49FA9D1D-A613-4D73-9B99-DB2116C80AB9}">
      <dgm:prSet/>
      <dgm:spPr/>
      <dgm:t>
        <a:bodyPr/>
        <a:lstStyle/>
        <a:p>
          <a:r>
            <a:rPr lang="en-US">
              <a:latin typeface="Arial" panose="020B0604020202020204" pitchFamily="34" charset="0"/>
              <a:cs typeface="Arial" panose="020B0604020202020204" pitchFamily="34" charset="0"/>
            </a:rPr>
            <a:t>Building a More Resilient, Flexible Supply Chain</a:t>
          </a:r>
        </a:p>
      </dgm:t>
    </dgm:pt>
    <dgm:pt modelId="{5EBC38B4-7582-4B43-81EC-58241CD66CCC}" type="parTrans" cxnId="{39A4314A-5CDF-4620-90D4-6CB3E0476E28}">
      <dgm:prSet/>
      <dgm:spPr/>
      <dgm:t>
        <a:bodyPr/>
        <a:lstStyle/>
        <a:p>
          <a:endParaRPr lang="en-US"/>
        </a:p>
      </dgm:t>
    </dgm:pt>
    <dgm:pt modelId="{22BFD92E-8FE8-4EAE-8C00-A6A1B5717DA6}" type="sibTrans" cxnId="{39A4314A-5CDF-4620-90D4-6CB3E0476E28}">
      <dgm:prSet/>
      <dgm:spPr/>
      <dgm:t>
        <a:bodyPr/>
        <a:lstStyle/>
        <a:p>
          <a:endParaRPr lang="en-US"/>
        </a:p>
      </dgm:t>
    </dgm:pt>
    <dgm:pt modelId="{11291D74-4EFA-492C-B74B-2003306647AD}">
      <dgm:prSet/>
      <dgm:spPr/>
      <dgm:t>
        <a:bodyPr/>
        <a:lstStyle/>
        <a:p>
          <a:r>
            <a:rPr lang="en-US">
              <a:latin typeface="Arial" panose="020B0604020202020204" pitchFamily="34" charset="0"/>
              <a:cs typeface="Arial" panose="020B0604020202020204" pitchFamily="34" charset="0"/>
            </a:rPr>
            <a:t>Harnessing Technology &amp; Innovation</a:t>
          </a:r>
        </a:p>
      </dgm:t>
    </dgm:pt>
    <dgm:pt modelId="{8934D7CA-E9EE-4233-8F67-46684D153357}" type="parTrans" cxnId="{5105A785-47D5-4F02-8708-74AFC9FB4958}">
      <dgm:prSet/>
      <dgm:spPr/>
      <dgm:t>
        <a:bodyPr/>
        <a:lstStyle/>
        <a:p>
          <a:endParaRPr lang="en-US"/>
        </a:p>
      </dgm:t>
    </dgm:pt>
    <dgm:pt modelId="{10E346F1-6454-4F63-8BA9-440E956F021E}" type="sibTrans" cxnId="{5105A785-47D5-4F02-8708-74AFC9FB4958}">
      <dgm:prSet/>
      <dgm:spPr/>
      <dgm:t>
        <a:bodyPr/>
        <a:lstStyle/>
        <a:p>
          <a:endParaRPr lang="en-US"/>
        </a:p>
      </dgm:t>
    </dgm:pt>
    <dgm:pt modelId="{1815E75F-FD23-444C-A1D2-8CAFD180E7A4}">
      <dgm:prSet/>
      <dgm:spPr/>
      <dgm:t>
        <a:bodyPr/>
        <a:lstStyle/>
        <a:p>
          <a:r>
            <a:rPr lang="en-US">
              <a:latin typeface="Arial" panose="020B0604020202020204" pitchFamily="34" charset="0"/>
              <a:cs typeface="Arial" panose="020B0604020202020204" pitchFamily="34" charset="0"/>
            </a:rPr>
            <a:t>Moving to a More Sustainable Dairy Industry</a:t>
          </a:r>
        </a:p>
      </dgm:t>
    </dgm:pt>
    <dgm:pt modelId="{148C37B0-AF6B-4623-848B-4F448DE79C96}" type="parTrans" cxnId="{B99D00D6-441E-4F15-BE9C-0C0E12E0B6DB}">
      <dgm:prSet/>
      <dgm:spPr/>
      <dgm:t>
        <a:bodyPr/>
        <a:lstStyle/>
        <a:p>
          <a:endParaRPr lang="en-US"/>
        </a:p>
      </dgm:t>
    </dgm:pt>
    <dgm:pt modelId="{41D9FAE3-26FC-4867-ACFD-2765FBADF090}" type="sibTrans" cxnId="{B99D00D6-441E-4F15-BE9C-0C0E12E0B6DB}">
      <dgm:prSet/>
      <dgm:spPr/>
      <dgm:t>
        <a:bodyPr/>
        <a:lstStyle/>
        <a:p>
          <a:endParaRPr lang="en-US"/>
        </a:p>
      </dgm:t>
    </dgm:pt>
    <dgm:pt modelId="{0D0A5514-7870-410D-ACC9-174030A93BA3}">
      <dgm:prSet/>
      <dgm:spPr/>
      <dgm:t>
        <a:bodyPr/>
        <a:lstStyle/>
        <a:p>
          <a:r>
            <a:rPr lang="en-US">
              <a:latin typeface="Arial" panose="020B0604020202020204" pitchFamily="34" charset="0"/>
              <a:cs typeface="Arial" panose="020B0604020202020204" pitchFamily="34" charset="0"/>
            </a:rPr>
            <a:t>Attracting &amp; Retaining the Best People</a:t>
          </a:r>
        </a:p>
      </dgm:t>
    </dgm:pt>
    <dgm:pt modelId="{963046B2-5A26-4515-9736-3C0D47B7143C}" type="parTrans" cxnId="{DBD6CA6A-D6C4-48C3-AE35-DD4DE6F43F02}">
      <dgm:prSet/>
      <dgm:spPr/>
      <dgm:t>
        <a:bodyPr/>
        <a:lstStyle/>
        <a:p>
          <a:endParaRPr lang="en-US"/>
        </a:p>
      </dgm:t>
    </dgm:pt>
    <dgm:pt modelId="{4318DA44-C892-4031-890F-75502FFF09FA}" type="sibTrans" cxnId="{DBD6CA6A-D6C4-48C3-AE35-DD4DE6F43F02}">
      <dgm:prSet/>
      <dgm:spPr/>
      <dgm:t>
        <a:bodyPr/>
        <a:lstStyle/>
        <a:p>
          <a:endParaRPr lang="en-US"/>
        </a:p>
      </dgm:t>
    </dgm:pt>
    <dgm:pt modelId="{A4A7A8F8-A7EC-4C13-9833-1F119EF8A341}" type="pres">
      <dgm:prSet presAssocID="{9F7A9DBC-7006-4260-9707-4D11D567F5D1}" presName="linear" presStyleCnt="0">
        <dgm:presLayoutVars>
          <dgm:dir/>
          <dgm:resizeHandles val="exact"/>
        </dgm:presLayoutVars>
      </dgm:prSet>
      <dgm:spPr/>
    </dgm:pt>
    <dgm:pt modelId="{D15CD326-8F05-4DB8-9CAA-91E44B71082F}" type="pres">
      <dgm:prSet presAssocID="{49FA9D1D-A613-4D73-9B99-DB2116C80AB9}" presName="comp" presStyleCnt="0"/>
      <dgm:spPr/>
    </dgm:pt>
    <dgm:pt modelId="{A2062076-CF52-4D86-8C30-14654F5A09FF}" type="pres">
      <dgm:prSet presAssocID="{49FA9D1D-A613-4D73-9B99-DB2116C80AB9}" presName="box" presStyleLbl="node1" presStyleIdx="0" presStyleCnt="4"/>
      <dgm:spPr/>
    </dgm:pt>
    <dgm:pt modelId="{CECCD905-4641-4A6E-917A-D87CBAC53B62}" type="pres">
      <dgm:prSet presAssocID="{49FA9D1D-A613-4D73-9B99-DB2116C80AB9}" presName="img"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53000" b="-53000"/>
          </a:stretch>
        </a:blipFill>
      </dgm:spPr>
    </dgm:pt>
    <dgm:pt modelId="{03876664-92CB-4029-958E-AA5E55CB36D6}" type="pres">
      <dgm:prSet presAssocID="{49FA9D1D-A613-4D73-9B99-DB2116C80AB9}" presName="text" presStyleLbl="node1" presStyleIdx="0" presStyleCnt="4">
        <dgm:presLayoutVars>
          <dgm:bulletEnabled val="1"/>
        </dgm:presLayoutVars>
      </dgm:prSet>
      <dgm:spPr/>
    </dgm:pt>
    <dgm:pt modelId="{9B100DDD-1157-4700-B351-181645E2ACF2}" type="pres">
      <dgm:prSet presAssocID="{22BFD92E-8FE8-4EAE-8C00-A6A1B5717DA6}" presName="spacer" presStyleCnt="0"/>
      <dgm:spPr/>
    </dgm:pt>
    <dgm:pt modelId="{D893F5C3-411F-4544-9041-4F34FFF41CF6}" type="pres">
      <dgm:prSet presAssocID="{1815E75F-FD23-444C-A1D2-8CAFD180E7A4}" presName="comp" presStyleCnt="0"/>
      <dgm:spPr/>
    </dgm:pt>
    <dgm:pt modelId="{BAD8BEE9-C703-4F8D-AEF8-53D4B98D72FA}" type="pres">
      <dgm:prSet presAssocID="{1815E75F-FD23-444C-A1D2-8CAFD180E7A4}" presName="box" presStyleLbl="node1" presStyleIdx="1" presStyleCnt="4"/>
      <dgm:spPr/>
    </dgm:pt>
    <dgm:pt modelId="{B30E2655-116B-4315-89E3-50F43A561C70}" type="pres">
      <dgm:prSet presAssocID="{1815E75F-FD23-444C-A1D2-8CAFD180E7A4}"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pt>
    <dgm:pt modelId="{EA2F9B39-A6BF-4D82-962A-F8FE8EEF2684}" type="pres">
      <dgm:prSet presAssocID="{1815E75F-FD23-444C-A1D2-8CAFD180E7A4}" presName="text" presStyleLbl="node1" presStyleIdx="1" presStyleCnt="4">
        <dgm:presLayoutVars>
          <dgm:bulletEnabled val="1"/>
        </dgm:presLayoutVars>
      </dgm:prSet>
      <dgm:spPr/>
    </dgm:pt>
    <dgm:pt modelId="{B5A55D95-5DC3-4473-8FF7-E78B75221878}" type="pres">
      <dgm:prSet presAssocID="{41D9FAE3-26FC-4867-ACFD-2765FBADF090}" presName="spacer" presStyleCnt="0"/>
      <dgm:spPr/>
    </dgm:pt>
    <dgm:pt modelId="{B6E1D7C0-C8A2-4F3C-9091-48DCA0017BF3}" type="pres">
      <dgm:prSet presAssocID="{11291D74-4EFA-492C-B74B-2003306647AD}" presName="comp" presStyleCnt="0"/>
      <dgm:spPr/>
    </dgm:pt>
    <dgm:pt modelId="{ECD3F03A-8ED1-4242-8B5E-4905A069917E}" type="pres">
      <dgm:prSet presAssocID="{11291D74-4EFA-492C-B74B-2003306647AD}" presName="box" presStyleLbl="node1" presStyleIdx="2" presStyleCnt="4"/>
      <dgm:spPr/>
    </dgm:pt>
    <dgm:pt modelId="{A20E4058-BAEE-481D-8C02-CCEA457C4197}" type="pres">
      <dgm:prSet presAssocID="{11291D74-4EFA-492C-B74B-2003306647AD}"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44000" b="-44000"/>
          </a:stretch>
        </a:blipFill>
      </dgm:spPr>
    </dgm:pt>
    <dgm:pt modelId="{45295D71-480A-4F70-8924-72B16CF3D0AA}" type="pres">
      <dgm:prSet presAssocID="{11291D74-4EFA-492C-B74B-2003306647AD}" presName="text" presStyleLbl="node1" presStyleIdx="2" presStyleCnt="4">
        <dgm:presLayoutVars>
          <dgm:bulletEnabled val="1"/>
        </dgm:presLayoutVars>
      </dgm:prSet>
      <dgm:spPr/>
    </dgm:pt>
    <dgm:pt modelId="{5CDC5982-3F8E-42EF-9DB0-ACA217321D21}" type="pres">
      <dgm:prSet presAssocID="{10E346F1-6454-4F63-8BA9-440E956F021E}" presName="spacer" presStyleCnt="0"/>
      <dgm:spPr/>
    </dgm:pt>
    <dgm:pt modelId="{37638BDA-37CF-4AE1-8CB5-889FEB26C06E}" type="pres">
      <dgm:prSet presAssocID="{0D0A5514-7870-410D-ACC9-174030A93BA3}" presName="comp" presStyleCnt="0"/>
      <dgm:spPr/>
    </dgm:pt>
    <dgm:pt modelId="{32E60439-E9F2-46C2-B365-E365428162D3}" type="pres">
      <dgm:prSet presAssocID="{0D0A5514-7870-410D-ACC9-174030A93BA3}" presName="box" presStyleLbl="node1" presStyleIdx="3" presStyleCnt="4"/>
      <dgm:spPr/>
    </dgm:pt>
    <dgm:pt modelId="{F4A099D6-D538-4C50-85AB-68E9EF936483}" type="pres">
      <dgm:prSet presAssocID="{0D0A5514-7870-410D-ACC9-174030A93BA3}" presName="img" presStyleLbl="fgImgPlace1" presStyleIdx="3" presStyleCnt="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2134" t="-12931" r="2134" b="-75069"/>
          </a:stretch>
        </a:blipFill>
      </dgm:spPr>
    </dgm:pt>
    <dgm:pt modelId="{F4E807F5-F711-4DD1-9AA0-C2EEFF87C010}" type="pres">
      <dgm:prSet presAssocID="{0D0A5514-7870-410D-ACC9-174030A93BA3}" presName="text" presStyleLbl="node1" presStyleIdx="3" presStyleCnt="4">
        <dgm:presLayoutVars>
          <dgm:bulletEnabled val="1"/>
        </dgm:presLayoutVars>
      </dgm:prSet>
      <dgm:spPr/>
    </dgm:pt>
  </dgm:ptLst>
  <dgm:cxnLst>
    <dgm:cxn modelId="{78A4E13F-5545-4FF7-9D9D-C1DE54E1AAEC}" type="presOf" srcId="{0D0A5514-7870-410D-ACC9-174030A93BA3}" destId="{F4E807F5-F711-4DD1-9AA0-C2EEFF87C010}" srcOrd="1" destOrd="0" presId="urn:microsoft.com/office/officeart/2005/8/layout/vList4"/>
    <dgm:cxn modelId="{39A4314A-5CDF-4620-90D4-6CB3E0476E28}" srcId="{9F7A9DBC-7006-4260-9707-4D11D567F5D1}" destId="{49FA9D1D-A613-4D73-9B99-DB2116C80AB9}" srcOrd="0" destOrd="0" parTransId="{5EBC38B4-7582-4B43-81EC-58241CD66CCC}" sibTransId="{22BFD92E-8FE8-4EAE-8C00-A6A1B5717DA6}"/>
    <dgm:cxn modelId="{DBD6CA6A-D6C4-48C3-AE35-DD4DE6F43F02}" srcId="{9F7A9DBC-7006-4260-9707-4D11D567F5D1}" destId="{0D0A5514-7870-410D-ACC9-174030A93BA3}" srcOrd="3" destOrd="0" parTransId="{963046B2-5A26-4515-9736-3C0D47B7143C}" sibTransId="{4318DA44-C892-4031-890F-75502FFF09FA}"/>
    <dgm:cxn modelId="{6F58C658-7F82-4869-9F30-B6840113D09E}" type="presOf" srcId="{11291D74-4EFA-492C-B74B-2003306647AD}" destId="{ECD3F03A-8ED1-4242-8B5E-4905A069917E}" srcOrd="0" destOrd="0" presId="urn:microsoft.com/office/officeart/2005/8/layout/vList4"/>
    <dgm:cxn modelId="{3FFC627E-E35E-440E-AC4C-97617A8CBF86}" type="presOf" srcId="{1815E75F-FD23-444C-A1D2-8CAFD180E7A4}" destId="{EA2F9B39-A6BF-4D82-962A-F8FE8EEF2684}" srcOrd="1" destOrd="0" presId="urn:microsoft.com/office/officeart/2005/8/layout/vList4"/>
    <dgm:cxn modelId="{5105A785-47D5-4F02-8708-74AFC9FB4958}" srcId="{9F7A9DBC-7006-4260-9707-4D11D567F5D1}" destId="{11291D74-4EFA-492C-B74B-2003306647AD}" srcOrd="2" destOrd="0" parTransId="{8934D7CA-E9EE-4233-8F67-46684D153357}" sibTransId="{10E346F1-6454-4F63-8BA9-440E956F021E}"/>
    <dgm:cxn modelId="{009A51B4-F21F-456A-9164-4B17BAF12C5A}" type="presOf" srcId="{1815E75F-FD23-444C-A1D2-8CAFD180E7A4}" destId="{BAD8BEE9-C703-4F8D-AEF8-53D4B98D72FA}" srcOrd="0" destOrd="0" presId="urn:microsoft.com/office/officeart/2005/8/layout/vList4"/>
    <dgm:cxn modelId="{968A8BC2-2636-4CDE-8F4F-781B6FC399A1}" type="presOf" srcId="{9F7A9DBC-7006-4260-9707-4D11D567F5D1}" destId="{A4A7A8F8-A7EC-4C13-9833-1F119EF8A341}" srcOrd="0" destOrd="0" presId="urn:microsoft.com/office/officeart/2005/8/layout/vList4"/>
    <dgm:cxn modelId="{CB7CF2D3-7D91-429A-B480-897544C00A03}" type="presOf" srcId="{11291D74-4EFA-492C-B74B-2003306647AD}" destId="{45295D71-480A-4F70-8924-72B16CF3D0AA}" srcOrd="1" destOrd="0" presId="urn:microsoft.com/office/officeart/2005/8/layout/vList4"/>
    <dgm:cxn modelId="{B99D00D6-441E-4F15-BE9C-0C0E12E0B6DB}" srcId="{9F7A9DBC-7006-4260-9707-4D11D567F5D1}" destId="{1815E75F-FD23-444C-A1D2-8CAFD180E7A4}" srcOrd="1" destOrd="0" parTransId="{148C37B0-AF6B-4623-848B-4F448DE79C96}" sibTransId="{41D9FAE3-26FC-4867-ACFD-2765FBADF090}"/>
    <dgm:cxn modelId="{490976DC-63C7-4A01-B2EC-3B1A3FF289E6}" type="presOf" srcId="{49FA9D1D-A613-4D73-9B99-DB2116C80AB9}" destId="{03876664-92CB-4029-958E-AA5E55CB36D6}" srcOrd="1" destOrd="0" presId="urn:microsoft.com/office/officeart/2005/8/layout/vList4"/>
    <dgm:cxn modelId="{B437E7E1-2194-4E31-A8CA-E962279DC34C}" type="presOf" srcId="{0D0A5514-7870-410D-ACC9-174030A93BA3}" destId="{32E60439-E9F2-46C2-B365-E365428162D3}" srcOrd="0" destOrd="0" presId="urn:microsoft.com/office/officeart/2005/8/layout/vList4"/>
    <dgm:cxn modelId="{7C435AF9-A286-4F03-AF25-0FD03C76B9AD}" type="presOf" srcId="{49FA9D1D-A613-4D73-9B99-DB2116C80AB9}" destId="{A2062076-CF52-4D86-8C30-14654F5A09FF}" srcOrd="0" destOrd="0" presId="urn:microsoft.com/office/officeart/2005/8/layout/vList4"/>
    <dgm:cxn modelId="{BB8CC3B3-E2C1-445C-94DE-5385082EF96A}" type="presParOf" srcId="{A4A7A8F8-A7EC-4C13-9833-1F119EF8A341}" destId="{D15CD326-8F05-4DB8-9CAA-91E44B71082F}" srcOrd="0" destOrd="0" presId="urn:microsoft.com/office/officeart/2005/8/layout/vList4"/>
    <dgm:cxn modelId="{95ADAA57-EB59-49EF-928E-E4E16F07CC75}" type="presParOf" srcId="{D15CD326-8F05-4DB8-9CAA-91E44B71082F}" destId="{A2062076-CF52-4D86-8C30-14654F5A09FF}" srcOrd="0" destOrd="0" presId="urn:microsoft.com/office/officeart/2005/8/layout/vList4"/>
    <dgm:cxn modelId="{68260FD5-949D-447C-A27A-59E9C826E385}" type="presParOf" srcId="{D15CD326-8F05-4DB8-9CAA-91E44B71082F}" destId="{CECCD905-4641-4A6E-917A-D87CBAC53B62}" srcOrd="1" destOrd="0" presId="urn:microsoft.com/office/officeart/2005/8/layout/vList4"/>
    <dgm:cxn modelId="{91DADB83-4DFA-48B7-90A9-51B4F7B4D116}" type="presParOf" srcId="{D15CD326-8F05-4DB8-9CAA-91E44B71082F}" destId="{03876664-92CB-4029-958E-AA5E55CB36D6}" srcOrd="2" destOrd="0" presId="urn:microsoft.com/office/officeart/2005/8/layout/vList4"/>
    <dgm:cxn modelId="{34971E5C-1DAA-4AAD-AE9A-913CB8B4F21D}" type="presParOf" srcId="{A4A7A8F8-A7EC-4C13-9833-1F119EF8A341}" destId="{9B100DDD-1157-4700-B351-181645E2ACF2}" srcOrd="1" destOrd="0" presId="urn:microsoft.com/office/officeart/2005/8/layout/vList4"/>
    <dgm:cxn modelId="{47CB517E-873C-446E-A087-5ADA4E497EE9}" type="presParOf" srcId="{A4A7A8F8-A7EC-4C13-9833-1F119EF8A341}" destId="{D893F5C3-411F-4544-9041-4F34FFF41CF6}" srcOrd="2" destOrd="0" presId="urn:microsoft.com/office/officeart/2005/8/layout/vList4"/>
    <dgm:cxn modelId="{AB37171B-2BF3-46CA-9F73-BAE218906F85}" type="presParOf" srcId="{D893F5C3-411F-4544-9041-4F34FFF41CF6}" destId="{BAD8BEE9-C703-4F8D-AEF8-53D4B98D72FA}" srcOrd="0" destOrd="0" presId="urn:microsoft.com/office/officeart/2005/8/layout/vList4"/>
    <dgm:cxn modelId="{351A2BE5-B785-4C8E-B59C-1634483A7535}" type="presParOf" srcId="{D893F5C3-411F-4544-9041-4F34FFF41CF6}" destId="{B30E2655-116B-4315-89E3-50F43A561C70}" srcOrd="1" destOrd="0" presId="urn:microsoft.com/office/officeart/2005/8/layout/vList4"/>
    <dgm:cxn modelId="{A7448BD3-C25C-4EF0-B7E4-2A39ACF8F97A}" type="presParOf" srcId="{D893F5C3-411F-4544-9041-4F34FFF41CF6}" destId="{EA2F9B39-A6BF-4D82-962A-F8FE8EEF2684}" srcOrd="2" destOrd="0" presId="urn:microsoft.com/office/officeart/2005/8/layout/vList4"/>
    <dgm:cxn modelId="{CF4A39AD-0BB5-4261-80EC-A62C6DFBB367}" type="presParOf" srcId="{A4A7A8F8-A7EC-4C13-9833-1F119EF8A341}" destId="{B5A55D95-5DC3-4473-8FF7-E78B75221878}" srcOrd="3" destOrd="0" presId="urn:microsoft.com/office/officeart/2005/8/layout/vList4"/>
    <dgm:cxn modelId="{4C29F7C9-7128-464B-B1BF-9036EDC7BFA1}" type="presParOf" srcId="{A4A7A8F8-A7EC-4C13-9833-1F119EF8A341}" destId="{B6E1D7C0-C8A2-4F3C-9091-48DCA0017BF3}" srcOrd="4" destOrd="0" presId="urn:microsoft.com/office/officeart/2005/8/layout/vList4"/>
    <dgm:cxn modelId="{8A46B89B-66B5-4741-BD94-D373FEE0C7CB}" type="presParOf" srcId="{B6E1D7C0-C8A2-4F3C-9091-48DCA0017BF3}" destId="{ECD3F03A-8ED1-4242-8B5E-4905A069917E}" srcOrd="0" destOrd="0" presId="urn:microsoft.com/office/officeart/2005/8/layout/vList4"/>
    <dgm:cxn modelId="{EE3C0D76-0DE2-47BF-8805-E4E3CEA863AC}" type="presParOf" srcId="{B6E1D7C0-C8A2-4F3C-9091-48DCA0017BF3}" destId="{A20E4058-BAEE-481D-8C02-CCEA457C4197}" srcOrd="1" destOrd="0" presId="urn:microsoft.com/office/officeart/2005/8/layout/vList4"/>
    <dgm:cxn modelId="{8DB21EB1-E206-417B-AD7D-F0227DBD4111}" type="presParOf" srcId="{B6E1D7C0-C8A2-4F3C-9091-48DCA0017BF3}" destId="{45295D71-480A-4F70-8924-72B16CF3D0AA}" srcOrd="2" destOrd="0" presId="urn:microsoft.com/office/officeart/2005/8/layout/vList4"/>
    <dgm:cxn modelId="{C9D8C356-C850-4CAF-9593-4EE3F5729A70}" type="presParOf" srcId="{A4A7A8F8-A7EC-4C13-9833-1F119EF8A341}" destId="{5CDC5982-3F8E-42EF-9DB0-ACA217321D21}" srcOrd="5" destOrd="0" presId="urn:microsoft.com/office/officeart/2005/8/layout/vList4"/>
    <dgm:cxn modelId="{0EFDF59B-FA4F-4272-B224-0A3427AED12B}" type="presParOf" srcId="{A4A7A8F8-A7EC-4C13-9833-1F119EF8A341}" destId="{37638BDA-37CF-4AE1-8CB5-889FEB26C06E}" srcOrd="6" destOrd="0" presId="urn:microsoft.com/office/officeart/2005/8/layout/vList4"/>
    <dgm:cxn modelId="{48279DFC-999E-4FBF-9BC0-B6AA267A6841}" type="presParOf" srcId="{37638BDA-37CF-4AE1-8CB5-889FEB26C06E}" destId="{32E60439-E9F2-46C2-B365-E365428162D3}" srcOrd="0" destOrd="0" presId="urn:microsoft.com/office/officeart/2005/8/layout/vList4"/>
    <dgm:cxn modelId="{07107FAC-E764-424F-B5A3-8122CA9CD165}" type="presParOf" srcId="{37638BDA-37CF-4AE1-8CB5-889FEB26C06E}" destId="{F4A099D6-D538-4C50-85AB-68E9EF936483}" srcOrd="1" destOrd="0" presId="urn:microsoft.com/office/officeart/2005/8/layout/vList4"/>
    <dgm:cxn modelId="{A364AD37-AADC-4DF1-99F4-BCDAA3927017}" type="presParOf" srcId="{37638BDA-37CF-4AE1-8CB5-889FEB26C06E}" destId="{F4E807F5-F711-4DD1-9AA0-C2EEFF87C010}"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FB1082-7D79-4FC5-B14D-22AF37178648}">
      <dsp:nvSpPr>
        <dsp:cNvPr id="0" name=""/>
        <dsp:cNvSpPr/>
      </dsp:nvSpPr>
      <dsp:spPr>
        <a:xfrm>
          <a:off x="43855" y="776935"/>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35CD142-2147-457A-AE10-3A0219D370DB}">
      <dsp:nvSpPr>
        <dsp:cNvPr id="0" name=""/>
        <dsp:cNvSpPr/>
      </dsp:nvSpPr>
      <dsp:spPr>
        <a:xfrm>
          <a:off x="140000" y="867425"/>
          <a:ext cx="1730611" cy="1470454"/>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27" t="-26925" r="727" b="-4907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DDD164-10E3-48A6-9D64-D94F64EF36C7}">
      <dsp:nvSpPr>
        <dsp:cNvPr id="0" name=""/>
        <dsp:cNvSpPr/>
      </dsp:nvSpPr>
      <dsp:spPr>
        <a:xfrm>
          <a:off x="140000" y="2337879"/>
          <a:ext cx="1730611"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Courtney Bidney</a:t>
          </a:r>
          <a:r>
            <a:rPr lang="en-US" sz="900" kern="1200"/>
            <a:t>, General Mills</a:t>
          </a:r>
        </a:p>
      </dsp:txBody>
      <dsp:txXfrm>
        <a:off x="140000" y="2337879"/>
        <a:ext cx="1730611" cy="610804"/>
      </dsp:txXfrm>
    </dsp:sp>
    <dsp:sp modelId="{F951AB37-4E23-4417-9BA0-722D6D701B46}">
      <dsp:nvSpPr>
        <dsp:cNvPr id="0" name=""/>
        <dsp:cNvSpPr/>
      </dsp:nvSpPr>
      <dsp:spPr>
        <a:xfrm>
          <a:off x="2468978" y="776935"/>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3A783C6-FFB8-4A9F-BDC8-76EDBBC68E65}">
      <dsp:nvSpPr>
        <dsp:cNvPr id="0" name=""/>
        <dsp:cNvSpPr/>
      </dsp:nvSpPr>
      <dsp:spPr>
        <a:xfrm>
          <a:off x="2565123" y="867425"/>
          <a:ext cx="1730611" cy="1470454"/>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6433" b="-1156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890C84-967C-40AB-95C5-09ADB41E0BDD}">
      <dsp:nvSpPr>
        <dsp:cNvPr id="0" name=""/>
        <dsp:cNvSpPr/>
      </dsp:nvSpPr>
      <dsp:spPr>
        <a:xfrm>
          <a:off x="2565123" y="2337879"/>
          <a:ext cx="1730611"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Philippe</a:t>
          </a:r>
          <a:r>
            <a:rPr lang="en-US" sz="1000" b="1" kern="1200"/>
            <a:t> </a:t>
          </a:r>
          <a:r>
            <a:rPr lang="en-US" sz="900" b="1" kern="1200" err="1"/>
            <a:t>Caradec</a:t>
          </a:r>
          <a:r>
            <a:rPr lang="en-US" sz="900" kern="1200"/>
            <a:t>, Danone North America</a:t>
          </a:r>
          <a:endParaRPr lang="en-US" sz="1000" kern="1200"/>
        </a:p>
      </dsp:txBody>
      <dsp:txXfrm>
        <a:off x="2565123" y="2337879"/>
        <a:ext cx="1730611" cy="610804"/>
      </dsp:txXfrm>
    </dsp:sp>
    <dsp:sp modelId="{9D73EB86-3FDD-4049-AE41-9ECB2F99AA6E}">
      <dsp:nvSpPr>
        <dsp:cNvPr id="0" name=""/>
        <dsp:cNvSpPr/>
      </dsp:nvSpPr>
      <dsp:spPr>
        <a:xfrm>
          <a:off x="4894101" y="776935"/>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C60C2C6-CF5A-4FA7-9178-3B1460FE6266}">
      <dsp:nvSpPr>
        <dsp:cNvPr id="0" name=""/>
        <dsp:cNvSpPr/>
      </dsp:nvSpPr>
      <dsp:spPr>
        <a:xfrm>
          <a:off x="4990246" y="877880"/>
          <a:ext cx="1730611" cy="1449544"/>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727" t="-8167" r="-727" b="-4983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8A8177-DE6A-4575-BAFE-789BEF9557E4}">
      <dsp:nvSpPr>
        <dsp:cNvPr id="0" name=""/>
        <dsp:cNvSpPr/>
      </dsp:nvSpPr>
      <dsp:spPr>
        <a:xfrm>
          <a:off x="4990246" y="2337879"/>
          <a:ext cx="1730611"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Patrick Carroll, </a:t>
          </a:r>
          <a:r>
            <a:rPr lang="en-US" sz="900" kern="1200"/>
            <a:t>IMA Dairy &amp; Food USA</a:t>
          </a:r>
        </a:p>
      </dsp:txBody>
      <dsp:txXfrm>
        <a:off x="4990246" y="2337879"/>
        <a:ext cx="1730611" cy="610804"/>
      </dsp:txXfrm>
    </dsp:sp>
    <dsp:sp modelId="{4430A3EC-8636-4625-88C0-41C1411CCCFA}">
      <dsp:nvSpPr>
        <dsp:cNvPr id="0" name=""/>
        <dsp:cNvSpPr/>
      </dsp:nvSpPr>
      <dsp:spPr>
        <a:xfrm>
          <a:off x="7389347" y="776935"/>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4774768-2BB6-4FA6-9378-C20D4BFFD0E2}">
      <dsp:nvSpPr>
        <dsp:cNvPr id="0" name=""/>
        <dsp:cNvSpPr/>
      </dsp:nvSpPr>
      <dsp:spPr>
        <a:xfrm>
          <a:off x="7407078" y="867425"/>
          <a:ext cx="1887439" cy="1470454"/>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3562" r="135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729EF2-043C-4C2C-97B0-D22A16823546}">
      <dsp:nvSpPr>
        <dsp:cNvPr id="0" name=""/>
        <dsp:cNvSpPr/>
      </dsp:nvSpPr>
      <dsp:spPr>
        <a:xfrm>
          <a:off x="7319224" y="2425016"/>
          <a:ext cx="2063148"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Carmine C. Catalana, </a:t>
          </a:r>
          <a:r>
            <a:rPr lang="en-US" sz="900" kern="1200"/>
            <a:t>IV, Cumberland Dairy, Dairy Farmers of America, Inc</a:t>
          </a:r>
        </a:p>
      </dsp:txBody>
      <dsp:txXfrm>
        <a:off x="7319224" y="2425016"/>
        <a:ext cx="2063148" cy="610804"/>
      </dsp:txXfrm>
    </dsp:sp>
    <dsp:sp modelId="{C647D6D6-B6D9-4D5A-976C-4B8E0BBDB5AA}">
      <dsp:nvSpPr>
        <dsp:cNvPr id="0" name=""/>
        <dsp:cNvSpPr/>
      </dsp:nvSpPr>
      <dsp:spPr>
        <a:xfrm>
          <a:off x="9965585" y="776935"/>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B41FC99-5FDB-4504-96D7-1A5CE1CE46DF}">
      <dsp:nvSpPr>
        <dsp:cNvPr id="0" name=""/>
        <dsp:cNvSpPr/>
      </dsp:nvSpPr>
      <dsp:spPr>
        <a:xfrm>
          <a:off x="10061730" y="867425"/>
          <a:ext cx="1730611" cy="1470454"/>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3B5B3C-FBB6-4731-AEA6-D69EB3845C97}">
      <dsp:nvSpPr>
        <dsp:cNvPr id="0" name=""/>
        <dsp:cNvSpPr/>
      </dsp:nvSpPr>
      <dsp:spPr>
        <a:xfrm>
          <a:off x="9946307" y="2343584"/>
          <a:ext cx="2084885"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Patrick </a:t>
          </a:r>
          <a:r>
            <a:rPr lang="en-US" sz="900" b="1" kern="1200" err="1"/>
            <a:t>Criteser</a:t>
          </a:r>
          <a:r>
            <a:rPr lang="en-US" sz="900" kern="1200"/>
            <a:t>, Tillamook County Creamery Association</a:t>
          </a:r>
        </a:p>
      </dsp:txBody>
      <dsp:txXfrm>
        <a:off x="9946307" y="2343584"/>
        <a:ext cx="2084885" cy="610804"/>
      </dsp:txXfrm>
    </dsp:sp>
    <dsp:sp modelId="{9755F363-53A0-442A-91D4-759AA1FD474C}">
      <dsp:nvSpPr>
        <dsp:cNvPr id="0" name=""/>
        <dsp:cNvSpPr/>
      </dsp:nvSpPr>
      <dsp:spPr>
        <a:xfrm>
          <a:off x="12512368" y="776935"/>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6300884-03F1-4B29-B8CE-0E65F8BD326E}">
      <dsp:nvSpPr>
        <dsp:cNvPr id="0" name=""/>
        <dsp:cNvSpPr/>
      </dsp:nvSpPr>
      <dsp:spPr>
        <a:xfrm>
          <a:off x="12608513" y="877880"/>
          <a:ext cx="1730611" cy="1449544"/>
        </a:xfrm>
        <a:prstGeom prst="rect">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t="-8375" b="-3962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772854-5F55-414D-ABC2-1EFD94A076D9}">
      <dsp:nvSpPr>
        <dsp:cNvPr id="0" name=""/>
        <dsp:cNvSpPr/>
      </dsp:nvSpPr>
      <dsp:spPr>
        <a:xfrm>
          <a:off x="12471700" y="2337879"/>
          <a:ext cx="2004238"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rgbClr val="122C47">
                  <a:hueOff val="0"/>
                  <a:satOff val="0"/>
                  <a:lumOff val="0"/>
                  <a:alphaOff val="0"/>
                </a:srgbClr>
              </a:solidFill>
              <a:latin typeface="Arial"/>
              <a:ea typeface="+mn-ea"/>
              <a:cs typeface="+mn-cs"/>
            </a:rPr>
            <a:t>Joe Diglio</a:t>
          </a:r>
          <a:r>
            <a:rPr lang="en-US" sz="900" kern="1200">
              <a:solidFill>
                <a:srgbClr val="122C47">
                  <a:hueOff val="0"/>
                  <a:satOff val="0"/>
                  <a:lumOff val="0"/>
                  <a:alphaOff val="0"/>
                </a:srgbClr>
              </a:solidFill>
              <a:latin typeface="Arial"/>
              <a:ea typeface="+mn-ea"/>
              <a:cs typeface="+mn-cs"/>
            </a:rPr>
            <a:t>, Michigan Milk Producers Association</a:t>
          </a:r>
        </a:p>
      </dsp:txBody>
      <dsp:txXfrm>
        <a:off x="12471700" y="2337879"/>
        <a:ext cx="2004238" cy="610804"/>
      </dsp:txXfrm>
    </dsp:sp>
    <dsp:sp modelId="{41568867-AF26-4B91-B076-7848C7646F70}">
      <dsp:nvSpPr>
        <dsp:cNvPr id="0" name=""/>
        <dsp:cNvSpPr/>
      </dsp:nvSpPr>
      <dsp:spPr>
        <a:xfrm>
          <a:off x="14978160" y="776935"/>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4F0A85D-39B6-4FFE-8143-EC992F44C1B7}">
      <dsp:nvSpPr>
        <dsp:cNvPr id="0" name=""/>
        <dsp:cNvSpPr/>
      </dsp:nvSpPr>
      <dsp:spPr>
        <a:xfrm>
          <a:off x="15074305" y="867425"/>
          <a:ext cx="1730611" cy="1470454"/>
        </a:xfrm>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t="-7006" b="-7546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555464-29CE-445A-872E-BAE99B06DAD8}">
      <dsp:nvSpPr>
        <dsp:cNvPr id="0" name=""/>
        <dsp:cNvSpPr/>
      </dsp:nvSpPr>
      <dsp:spPr>
        <a:xfrm>
          <a:off x="15074305" y="2337879"/>
          <a:ext cx="1730611"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Heather Draper, </a:t>
          </a:r>
          <a:r>
            <a:rPr lang="en-US" sz="900" kern="1200"/>
            <a:t>The Ice Cream Club, Inc.</a:t>
          </a:r>
        </a:p>
      </dsp:txBody>
      <dsp:txXfrm>
        <a:off x="15074305" y="2337879"/>
        <a:ext cx="1730611" cy="610804"/>
      </dsp:txXfrm>
    </dsp:sp>
    <dsp:sp modelId="{381B857D-C616-4BEB-9F2F-11EEE7940F6C}">
      <dsp:nvSpPr>
        <dsp:cNvPr id="0" name=""/>
        <dsp:cNvSpPr/>
      </dsp:nvSpPr>
      <dsp:spPr>
        <a:xfrm>
          <a:off x="17403283" y="776935"/>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01BEBDF-3333-4750-825A-CA20B57B137D}">
      <dsp:nvSpPr>
        <dsp:cNvPr id="0" name=""/>
        <dsp:cNvSpPr/>
      </dsp:nvSpPr>
      <dsp:spPr>
        <a:xfrm>
          <a:off x="17499428" y="867425"/>
          <a:ext cx="1730611" cy="1470454"/>
        </a:xfrm>
        <a:prstGeom prst="rect">
          <a:avLst/>
        </a:prstGeom>
        <a:blipFill dpi="0" rotWithShape="1">
          <a:blip xmlns:r="http://schemas.openxmlformats.org/officeDocument/2006/relationships" r:embed="rId8">
            <a:extLst>
              <a:ext uri="{28A0092B-C50C-407E-A947-70E740481C1C}">
                <a14:useLocalDpi xmlns:a14="http://schemas.microsoft.com/office/drawing/2010/main" val="0"/>
              </a:ext>
            </a:extLst>
          </a:blip>
          <a:srcRect/>
          <a:stretch>
            <a:fillRect l="-727" t="-8886" r="727" b="-4311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3C7EEE-4C1C-421D-B6EC-0F6775DBF717}">
      <dsp:nvSpPr>
        <dsp:cNvPr id="0" name=""/>
        <dsp:cNvSpPr/>
      </dsp:nvSpPr>
      <dsp:spPr>
        <a:xfrm>
          <a:off x="17408250" y="2337879"/>
          <a:ext cx="1912966"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Rich Draper</a:t>
          </a:r>
          <a:r>
            <a:rPr lang="en-US" sz="900" kern="1200"/>
            <a:t>, The Ice Cream Club, Inc.</a:t>
          </a:r>
        </a:p>
      </dsp:txBody>
      <dsp:txXfrm>
        <a:off x="17408250" y="2337879"/>
        <a:ext cx="1912966" cy="610804"/>
      </dsp:txXfrm>
    </dsp:sp>
    <dsp:sp modelId="{D23CF805-5D95-42ED-89F8-E2EFFAC84DE4}">
      <dsp:nvSpPr>
        <dsp:cNvPr id="0" name=""/>
        <dsp:cNvSpPr/>
      </dsp:nvSpPr>
      <dsp:spPr>
        <a:xfrm>
          <a:off x="23198" y="3231463"/>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609E3B2-8840-4CC6-B127-352B68557809}">
      <dsp:nvSpPr>
        <dsp:cNvPr id="0" name=""/>
        <dsp:cNvSpPr/>
      </dsp:nvSpPr>
      <dsp:spPr>
        <a:xfrm>
          <a:off x="119343" y="3321952"/>
          <a:ext cx="1730611" cy="1470454"/>
        </a:xfrm>
        <a:prstGeom prst="rect">
          <a:avLst/>
        </a:prstGeom>
        <a:blipFill dpi="0" rotWithShape="1">
          <a:blip xmlns:r="http://schemas.openxmlformats.org/officeDocument/2006/relationships" r:embed="rId9">
            <a:extLst>
              <a:ext uri="{28A0092B-C50C-407E-A947-70E740481C1C}">
                <a14:useLocalDpi xmlns:a14="http://schemas.microsoft.com/office/drawing/2010/main" val="0"/>
              </a:ext>
            </a:extLst>
          </a:blip>
          <a:srcRect/>
          <a:stretch>
            <a:fillRect l="1454" t="-13184" r="-1454" b="-6281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10D9DE-A324-445A-A0F7-5E4D07C8CD83}">
      <dsp:nvSpPr>
        <dsp:cNvPr id="0" name=""/>
        <dsp:cNvSpPr/>
      </dsp:nvSpPr>
      <dsp:spPr>
        <a:xfrm>
          <a:off x="119343" y="4792407"/>
          <a:ext cx="1730611"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Kurt </a:t>
          </a:r>
          <a:r>
            <a:rPr lang="en-US" sz="900" b="1" kern="1200" err="1"/>
            <a:t>Epprecht</a:t>
          </a:r>
          <a:r>
            <a:rPr lang="en-US" sz="900" b="1" kern="1200"/>
            <a:t>, </a:t>
          </a:r>
          <a:r>
            <a:rPr lang="en-US" sz="900" kern="1200"/>
            <a:t>Great Lakes Cheese Co., Inc.</a:t>
          </a:r>
        </a:p>
      </dsp:txBody>
      <dsp:txXfrm>
        <a:off x="119343" y="4792407"/>
        <a:ext cx="1730611" cy="610804"/>
      </dsp:txXfrm>
    </dsp:sp>
    <dsp:sp modelId="{FE951DCE-9C37-40E1-8B1C-935F2224C9DB}">
      <dsp:nvSpPr>
        <dsp:cNvPr id="0" name=""/>
        <dsp:cNvSpPr/>
      </dsp:nvSpPr>
      <dsp:spPr>
        <a:xfrm>
          <a:off x="2448321" y="3231463"/>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166BA44-C50E-479B-B6BE-C1E01A14773C}">
      <dsp:nvSpPr>
        <dsp:cNvPr id="0" name=""/>
        <dsp:cNvSpPr/>
      </dsp:nvSpPr>
      <dsp:spPr>
        <a:xfrm>
          <a:off x="2544466" y="3321952"/>
          <a:ext cx="1730611" cy="1470454"/>
        </a:xfrm>
        <a:prstGeom prst="rect">
          <a:avLst/>
        </a:prstGeom>
        <a:blipFill dpi="0" rotWithShape="1">
          <a:blip xmlns:r="http://schemas.openxmlformats.org/officeDocument/2006/relationships" r:embed="rId10">
            <a:extLst>
              <a:ext uri="{28A0092B-C50C-407E-A947-70E740481C1C}">
                <a14:useLocalDpi xmlns:a14="http://schemas.microsoft.com/office/drawing/2010/main" val="0"/>
              </a:ext>
            </a:extLst>
          </a:blip>
          <a:srcRect/>
          <a:stretch>
            <a:fillRect t="-13185" b="-6281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AD757B-D268-4B61-ACCE-ACD7549C7136}">
      <dsp:nvSpPr>
        <dsp:cNvPr id="0" name=""/>
        <dsp:cNvSpPr/>
      </dsp:nvSpPr>
      <dsp:spPr>
        <a:xfrm>
          <a:off x="2544466" y="4864738"/>
          <a:ext cx="1730611"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Miriam Erickson Brown, </a:t>
          </a:r>
          <a:r>
            <a:rPr lang="en-US" sz="900" kern="1200"/>
            <a:t>Anderson Erickson Dairy Company</a:t>
          </a:r>
        </a:p>
      </dsp:txBody>
      <dsp:txXfrm>
        <a:off x="2544466" y="4864738"/>
        <a:ext cx="1730611" cy="610804"/>
      </dsp:txXfrm>
    </dsp:sp>
    <dsp:sp modelId="{D77CAA14-1471-48B7-89BE-963788599B1A}">
      <dsp:nvSpPr>
        <dsp:cNvPr id="0" name=""/>
        <dsp:cNvSpPr/>
      </dsp:nvSpPr>
      <dsp:spPr>
        <a:xfrm>
          <a:off x="4873444" y="3231463"/>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3C59A5E-8D42-4BF9-9B2D-FEE8383F5D37}">
      <dsp:nvSpPr>
        <dsp:cNvPr id="0" name=""/>
        <dsp:cNvSpPr/>
      </dsp:nvSpPr>
      <dsp:spPr>
        <a:xfrm>
          <a:off x="4969589" y="3321952"/>
          <a:ext cx="1730611" cy="1470454"/>
        </a:xfrm>
        <a:prstGeom prst="rect">
          <a:avLst/>
        </a:prstGeom>
        <a:blipFill dpi="0" rotWithShape="1">
          <a:blip xmlns:r="http://schemas.openxmlformats.org/officeDocument/2006/relationships" r:embed="rId11">
            <a:extLst>
              <a:ext uri="{28A0092B-C50C-407E-A947-70E740481C1C}">
                <a14:useLocalDpi xmlns:a14="http://schemas.microsoft.com/office/drawing/2010/main" val="0"/>
              </a:ext>
            </a:extLst>
          </a:blip>
          <a:srcRect/>
          <a:stretch>
            <a:fillRect t="-7282" b="-1671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7ED0EA-92D7-48A3-B671-966509C4EB25}">
      <dsp:nvSpPr>
        <dsp:cNvPr id="0" name=""/>
        <dsp:cNvSpPr/>
      </dsp:nvSpPr>
      <dsp:spPr>
        <a:xfrm>
          <a:off x="4969589" y="4792407"/>
          <a:ext cx="1730611"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Tim Hopkins, </a:t>
          </a:r>
          <a:r>
            <a:rPr lang="en-US" sz="900" kern="1200"/>
            <a:t>Turkey Hill Dairy, Inc</a:t>
          </a:r>
          <a:r>
            <a:rPr lang="en-US" sz="700" kern="1200"/>
            <a:t>.</a:t>
          </a:r>
        </a:p>
      </dsp:txBody>
      <dsp:txXfrm>
        <a:off x="4969589" y="4792407"/>
        <a:ext cx="1730611" cy="610804"/>
      </dsp:txXfrm>
    </dsp:sp>
    <dsp:sp modelId="{BF0C3B6C-6779-4087-8533-8D26CA0EAD5E}">
      <dsp:nvSpPr>
        <dsp:cNvPr id="0" name=""/>
        <dsp:cNvSpPr/>
      </dsp:nvSpPr>
      <dsp:spPr>
        <a:xfrm>
          <a:off x="7298567" y="3231463"/>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04CF7AA-08F9-4243-AF15-8B6A5D95176A}">
      <dsp:nvSpPr>
        <dsp:cNvPr id="0" name=""/>
        <dsp:cNvSpPr/>
      </dsp:nvSpPr>
      <dsp:spPr>
        <a:xfrm>
          <a:off x="7394712" y="3321952"/>
          <a:ext cx="1730611" cy="1470454"/>
        </a:xfrm>
        <a:prstGeom prst="rect">
          <a:avLst/>
        </a:prstGeom>
        <a:blipFill dpi="0" rotWithShape="1">
          <a:blip xmlns:r="http://schemas.openxmlformats.org/officeDocument/2006/relationships" r:embed="rId12">
            <a:extLst>
              <a:ext uri="{28A0092B-C50C-407E-A947-70E740481C1C}">
                <a14:useLocalDpi xmlns:a14="http://schemas.microsoft.com/office/drawing/2010/main" val="0"/>
              </a:ext>
            </a:extLst>
          </a:blip>
          <a:srcRect/>
          <a:stretch>
            <a:fillRect t="-4721" b="-1327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DADEB6-CC5F-497E-9714-CA32AD47EFF0}">
      <dsp:nvSpPr>
        <dsp:cNvPr id="0" name=""/>
        <dsp:cNvSpPr/>
      </dsp:nvSpPr>
      <dsp:spPr>
        <a:xfrm>
          <a:off x="7394712" y="4792407"/>
          <a:ext cx="1730611"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Ted Jacoby III, </a:t>
          </a:r>
          <a:r>
            <a:rPr lang="en-US" sz="900" kern="1200"/>
            <a:t>T.C. Jacoby &amp; Company, Inc.</a:t>
          </a:r>
        </a:p>
      </dsp:txBody>
      <dsp:txXfrm>
        <a:off x="7394712" y="4792407"/>
        <a:ext cx="1730611" cy="610804"/>
      </dsp:txXfrm>
    </dsp:sp>
    <dsp:sp modelId="{E2F720C2-3995-4693-8E3F-D1A6FA303E6A}">
      <dsp:nvSpPr>
        <dsp:cNvPr id="0" name=""/>
        <dsp:cNvSpPr/>
      </dsp:nvSpPr>
      <dsp:spPr>
        <a:xfrm>
          <a:off x="9723690" y="3231463"/>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1D5F5FE-CBE5-41AD-A43C-1110481CEAF2}">
      <dsp:nvSpPr>
        <dsp:cNvPr id="0" name=""/>
        <dsp:cNvSpPr/>
      </dsp:nvSpPr>
      <dsp:spPr>
        <a:xfrm>
          <a:off x="9819835" y="3321952"/>
          <a:ext cx="1730611" cy="1470454"/>
        </a:xfrm>
        <a:prstGeom prst="rect">
          <a:avLst/>
        </a:prstGeom>
        <a:blipFill dpi="0" rotWithShape="1">
          <a:blip xmlns:r="http://schemas.openxmlformats.org/officeDocument/2006/relationships" r:embed="rId13">
            <a:extLst>
              <a:ext uri="{28A0092B-C50C-407E-A947-70E740481C1C}">
                <a14:useLocalDpi xmlns:a14="http://schemas.microsoft.com/office/drawing/2010/main" val="0"/>
              </a:ext>
            </a:extLst>
          </a:blip>
          <a:srcRect/>
          <a:stretch>
            <a:fillRect t="-8801" b="-3719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BE1CAA-4410-4E4D-B5F1-4B4634FCD91A}">
      <dsp:nvSpPr>
        <dsp:cNvPr id="0" name=""/>
        <dsp:cNvSpPr/>
      </dsp:nvSpPr>
      <dsp:spPr>
        <a:xfrm>
          <a:off x="9819835" y="4792407"/>
          <a:ext cx="1730611"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t>Dan LaMarche, </a:t>
          </a:r>
          <a:r>
            <a:rPr lang="en-US" sz="1200" kern="1200"/>
            <a:t>Vice President, Operations, Agropur U.S.</a:t>
          </a:r>
        </a:p>
      </dsp:txBody>
      <dsp:txXfrm>
        <a:off x="9819835" y="4792407"/>
        <a:ext cx="1730611" cy="610804"/>
      </dsp:txXfrm>
    </dsp:sp>
    <dsp:sp modelId="{35CA6FC9-D07C-4F24-96E1-82D9AB10CB6F}">
      <dsp:nvSpPr>
        <dsp:cNvPr id="0" name=""/>
        <dsp:cNvSpPr/>
      </dsp:nvSpPr>
      <dsp:spPr>
        <a:xfrm>
          <a:off x="12148813" y="3231463"/>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2C20BD5-CAC8-4529-BFFE-6BEB6CC489AF}">
      <dsp:nvSpPr>
        <dsp:cNvPr id="0" name=""/>
        <dsp:cNvSpPr/>
      </dsp:nvSpPr>
      <dsp:spPr>
        <a:xfrm>
          <a:off x="12244958" y="3321952"/>
          <a:ext cx="1730611" cy="1470454"/>
        </a:xfrm>
        <a:prstGeom prst="rect">
          <a:avLst/>
        </a:prstGeom>
        <a:blipFill dpi="0" rotWithShape="1">
          <a:blip xmlns:r="http://schemas.openxmlformats.org/officeDocument/2006/relationships" r:embed="rId14">
            <a:extLst>
              <a:ext uri="{28A0092B-C50C-407E-A947-70E740481C1C}">
                <a14:useLocalDpi xmlns:a14="http://schemas.microsoft.com/office/drawing/2010/main" val="0"/>
              </a:ext>
            </a:extLst>
          </a:blip>
          <a:srcRect/>
          <a:stretch>
            <a:fillRect t="-10030" b="-4597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8040F8-B2AE-4547-A8E9-97B35111AE70}">
      <dsp:nvSpPr>
        <dsp:cNvPr id="0" name=""/>
        <dsp:cNvSpPr/>
      </dsp:nvSpPr>
      <dsp:spPr>
        <a:xfrm>
          <a:off x="12244958" y="4792407"/>
          <a:ext cx="1730611"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Brian Perry, </a:t>
          </a:r>
          <a:r>
            <a:rPr lang="en-US" sz="900" kern="1200"/>
            <a:t>Perry’s Ice Cream Company, Inc.</a:t>
          </a:r>
        </a:p>
      </dsp:txBody>
      <dsp:txXfrm>
        <a:off x="12244958" y="4792407"/>
        <a:ext cx="1730611" cy="610804"/>
      </dsp:txXfrm>
    </dsp:sp>
    <dsp:sp modelId="{CDF499E4-5864-4557-AFB0-2A95C7A5EB21}">
      <dsp:nvSpPr>
        <dsp:cNvPr id="0" name=""/>
        <dsp:cNvSpPr/>
      </dsp:nvSpPr>
      <dsp:spPr>
        <a:xfrm>
          <a:off x="14573936" y="3231463"/>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EF8E90B-6A21-4DCD-BE77-A205CDD6867A}">
      <dsp:nvSpPr>
        <dsp:cNvPr id="0" name=""/>
        <dsp:cNvSpPr/>
      </dsp:nvSpPr>
      <dsp:spPr>
        <a:xfrm>
          <a:off x="14670081" y="3321952"/>
          <a:ext cx="1730611" cy="1470454"/>
        </a:xfrm>
        <a:prstGeom prst="rect">
          <a:avLst/>
        </a:prstGeom>
        <a:blipFill dpi="0" rotWithShape="1">
          <a:blip xmlns:r="http://schemas.openxmlformats.org/officeDocument/2006/relationships" r:embed="rId15"/>
          <a:srcRect/>
          <a:stretch>
            <a:fillRect t="-15751" b="-6024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C65C9D-B745-477C-892C-0FEDDE63325B}">
      <dsp:nvSpPr>
        <dsp:cNvPr id="0" name=""/>
        <dsp:cNvSpPr/>
      </dsp:nvSpPr>
      <dsp:spPr>
        <a:xfrm>
          <a:off x="14670081" y="4792407"/>
          <a:ext cx="1730611"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Jorge Ramos,</a:t>
          </a:r>
          <a:r>
            <a:rPr lang="en-US" sz="900" i="1" kern="1200"/>
            <a:t> </a:t>
          </a:r>
          <a:r>
            <a:rPr lang="en-US" sz="900" kern="1200"/>
            <a:t>LALA U.S.</a:t>
          </a:r>
        </a:p>
      </dsp:txBody>
      <dsp:txXfrm>
        <a:off x="14670081" y="4792407"/>
        <a:ext cx="1730611" cy="610804"/>
      </dsp:txXfrm>
    </dsp:sp>
    <dsp:sp modelId="{A8BE41F2-3AC1-476D-92A3-B9E116BCF45D}">
      <dsp:nvSpPr>
        <dsp:cNvPr id="0" name=""/>
        <dsp:cNvSpPr/>
      </dsp:nvSpPr>
      <dsp:spPr>
        <a:xfrm>
          <a:off x="17211499" y="3231463"/>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E8F7DB2-A286-45A0-9170-91AE54B9731E}">
      <dsp:nvSpPr>
        <dsp:cNvPr id="0" name=""/>
        <dsp:cNvSpPr/>
      </dsp:nvSpPr>
      <dsp:spPr>
        <a:xfrm>
          <a:off x="17307644" y="3321952"/>
          <a:ext cx="1730611" cy="1470454"/>
        </a:xfrm>
        <a:prstGeom prst="rect">
          <a:avLst/>
        </a:prstGeom>
        <a:blipFill>
          <a:blip xmlns:r="http://schemas.openxmlformats.org/officeDocument/2006/relationships" r:embed="rId16">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0B19CC-10A4-4F21-BF85-6615069FDBA5}">
      <dsp:nvSpPr>
        <dsp:cNvPr id="0" name=""/>
        <dsp:cNvSpPr/>
      </dsp:nvSpPr>
      <dsp:spPr>
        <a:xfrm>
          <a:off x="16999059" y="4792407"/>
          <a:ext cx="2347782"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Yin Woon Rani,</a:t>
          </a:r>
          <a:r>
            <a:rPr lang="en-US" sz="900" i="1" kern="1200"/>
            <a:t> </a:t>
          </a:r>
          <a:r>
            <a:rPr lang="en-US" sz="900" kern="1200"/>
            <a:t>Milk Processor Education Program (</a:t>
          </a:r>
          <a:r>
            <a:rPr lang="en-US" sz="900" kern="1200" err="1"/>
            <a:t>MilkPEP</a:t>
          </a:r>
          <a:r>
            <a:rPr lang="en-US" sz="900" kern="1200"/>
            <a:t>)</a:t>
          </a:r>
        </a:p>
      </dsp:txBody>
      <dsp:txXfrm>
        <a:off x="16999059" y="4792407"/>
        <a:ext cx="2347782" cy="610804"/>
      </dsp:txXfrm>
    </dsp:sp>
    <dsp:sp modelId="{6B612291-43ED-4460-A1E0-134E0D7FC2B5}">
      <dsp:nvSpPr>
        <dsp:cNvPr id="0" name=""/>
        <dsp:cNvSpPr/>
      </dsp:nvSpPr>
      <dsp:spPr>
        <a:xfrm>
          <a:off x="2660761" y="5685990"/>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D1D665C-87AF-43FD-9332-F938506AE17D}">
      <dsp:nvSpPr>
        <dsp:cNvPr id="0" name=""/>
        <dsp:cNvSpPr/>
      </dsp:nvSpPr>
      <dsp:spPr>
        <a:xfrm>
          <a:off x="2756906" y="5776480"/>
          <a:ext cx="1730611" cy="1470454"/>
        </a:xfrm>
        <a:prstGeom prst="rect">
          <a:avLst/>
        </a:prstGeom>
        <a:blipFill dpi="0" rotWithShape="1">
          <a:blip xmlns:r="http://schemas.openxmlformats.org/officeDocument/2006/relationships" r:embed="rId17">
            <a:extLst>
              <a:ext uri="{28A0092B-C50C-407E-A947-70E740481C1C}">
                <a14:useLocalDpi xmlns:a14="http://schemas.microsoft.com/office/drawing/2010/main" val="0"/>
              </a:ext>
            </a:extLst>
          </a:blip>
          <a:srcRect/>
          <a:stretch>
            <a:fillRect l="-1605" t="-7008" r="1605" b="-7499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B0A165-E176-4E1D-B632-6E5E3B2ECB42}">
      <dsp:nvSpPr>
        <dsp:cNvPr id="0" name=""/>
        <dsp:cNvSpPr/>
      </dsp:nvSpPr>
      <dsp:spPr>
        <a:xfrm>
          <a:off x="2756906" y="7246934"/>
          <a:ext cx="1730611"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Caleb Robinson</a:t>
          </a:r>
          <a:r>
            <a:rPr lang="en-US" sz="900" i="1" kern="1200"/>
            <a:t>, </a:t>
          </a:r>
          <a:r>
            <a:rPr lang="en-US" sz="900" kern="1200"/>
            <a:t>Saputo Dairy Foods USA, LLC</a:t>
          </a:r>
        </a:p>
      </dsp:txBody>
      <dsp:txXfrm>
        <a:off x="2756906" y="7246934"/>
        <a:ext cx="1730611" cy="610804"/>
      </dsp:txXfrm>
    </dsp:sp>
    <dsp:sp modelId="{05470BA2-05C3-4BAF-8818-00934B8AD8AE}">
      <dsp:nvSpPr>
        <dsp:cNvPr id="0" name=""/>
        <dsp:cNvSpPr/>
      </dsp:nvSpPr>
      <dsp:spPr>
        <a:xfrm>
          <a:off x="5085884" y="5685990"/>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ECA12C4-B2F6-495E-85CD-9B571D4976E1}">
      <dsp:nvSpPr>
        <dsp:cNvPr id="0" name=""/>
        <dsp:cNvSpPr/>
      </dsp:nvSpPr>
      <dsp:spPr>
        <a:xfrm>
          <a:off x="5182029" y="5776480"/>
          <a:ext cx="1730611" cy="1470454"/>
        </a:xfrm>
        <a:prstGeom prst="rect">
          <a:avLst/>
        </a:prstGeom>
        <a:blipFill dpi="0" rotWithShape="1">
          <a:blip xmlns:r="http://schemas.openxmlformats.org/officeDocument/2006/relationships" r:embed="rId18">
            <a:extLst>
              <a:ext uri="{28A0092B-C50C-407E-A947-70E740481C1C}">
                <a14:useLocalDpi xmlns:a14="http://schemas.microsoft.com/office/drawing/2010/main" val="0"/>
              </a:ext>
            </a:extLst>
          </a:blip>
          <a:srcRect/>
          <a:stretch>
            <a:fillRect t="413" b="-1841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6A7222-1BF9-49EE-BEEA-89E00E4C5B01}">
      <dsp:nvSpPr>
        <dsp:cNvPr id="0" name=""/>
        <dsp:cNvSpPr/>
      </dsp:nvSpPr>
      <dsp:spPr>
        <a:xfrm>
          <a:off x="5182029" y="7246934"/>
          <a:ext cx="1730611"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Jim Sartori,</a:t>
          </a:r>
          <a:r>
            <a:rPr lang="en-US" sz="900" kern="1200"/>
            <a:t> Sartori Company</a:t>
          </a:r>
        </a:p>
      </dsp:txBody>
      <dsp:txXfrm>
        <a:off x="5182029" y="7246934"/>
        <a:ext cx="1730611" cy="610804"/>
      </dsp:txXfrm>
    </dsp:sp>
    <dsp:sp modelId="{A5A2B163-9AD5-4A9B-ABBB-17BC9FF1C3A8}">
      <dsp:nvSpPr>
        <dsp:cNvPr id="0" name=""/>
        <dsp:cNvSpPr/>
      </dsp:nvSpPr>
      <dsp:spPr>
        <a:xfrm>
          <a:off x="7511007" y="5685990"/>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C6E6F47-D0FA-4492-8F5F-0B82FD8557C6}">
      <dsp:nvSpPr>
        <dsp:cNvPr id="0" name=""/>
        <dsp:cNvSpPr/>
      </dsp:nvSpPr>
      <dsp:spPr>
        <a:xfrm>
          <a:off x="7607152" y="5776480"/>
          <a:ext cx="1730611" cy="1470454"/>
        </a:xfrm>
        <a:prstGeom prst="rect">
          <a:avLst/>
        </a:prstGeom>
        <a:blipFill>
          <a:blip xmlns:r="http://schemas.openxmlformats.org/officeDocument/2006/relationships" r:embed="rId19">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1860DC-1FDF-4EA1-8EC9-9AD0BD94E7C9}">
      <dsp:nvSpPr>
        <dsp:cNvPr id="0" name=""/>
        <dsp:cNvSpPr/>
      </dsp:nvSpPr>
      <dsp:spPr>
        <a:xfrm>
          <a:off x="7607152" y="7246934"/>
          <a:ext cx="1730611"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Neal Schuman, </a:t>
          </a:r>
          <a:r>
            <a:rPr lang="en-US" sz="900" kern="1200"/>
            <a:t>Schuman Cheese</a:t>
          </a:r>
        </a:p>
      </dsp:txBody>
      <dsp:txXfrm>
        <a:off x="7607152" y="7246934"/>
        <a:ext cx="1730611" cy="610804"/>
      </dsp:txXfrm>
    </dsp:sp>
    <dsp:sp modelId="{CC0A47E7-31D0-4C85-9659-019B99EA6F0A}">
      <dsp:nvSpPr>
        <dsp:cNvPr id="0" name=""/>
        <dsp:cNvSpPr/>
      </dsp:nvSpPr>
      <dsp:spPr>
        <a:xfrm>
          <a:off x="9936130" y="5685990"/>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A76DE31-D282-48F4-840C-7733319F0051}">
      <dsp:nvSpPr>
        <dsp:cNvPr id="0" name=""/>
        <dsp:cNvSpPr/>
      </dsp:nvSpPr>
      <dsp:spPr>
        <a:xfrm>
          <a:off x="10032275" y="5776480"/>
          <a:ext cx="1730611" cy="1470454"/>
        </a:xfrm>
        <a:prstGeom prst="rect">
          <a:avLst/>
        </a:prstGeom>
        <a:blipFill dpi="0" rotWithShape="1">
          <a:blip xmlns:r="http://schemas.openxmlformats.org/officeDocument/2006/relationships" r:embed="rId20">
            <a:extLst>
              <a:ext uri="{28A0092B-C50C-407E-A947-70E740481C1C}">
                <a14:useLocalDpi xmlns:a14="http://schemas.microsoft.com/office/drawing/2010/main" val="0"/>
              </a:ext>
            </a:extLst>
          </a:blip>
          <a:srcRect/>
          <a:stretch>
            <a:fillRect t="-8805" b="-7319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203CFF-6D37-4E37-8F8F-73CAA728F17B}">
      <dsp:nvSpPr>
        <dsp:cNvPr id="0" name=""/>
        <dsp:cNvSpPr/>
      </dsp:nvSpPr>
      <dsp:spPr>
        <a:xfrm>
          <a:off x="10032275" y="7246934"/>
          <a:ext cx="1730611"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Scott Sexton, </a:t>
          </a:r>
          <a:r>
            <a:rPr lang="en-US" sz="900" kern="1200"/>
            <a:t>Dairy.com</a:t>
          </a:r>
        </a:p>
      </dsp:txBody>
      <dsp:txXfrm>
        <a:off x="10032275" y="7246934"/>
        <a:ext cx="1730611" cy="610804"/>
      </dsp:txXfrm>
    </dsp:sp>
    <dsp:sp modelId="{4124A942-304B-4027-8587-94D57D67DA5D}">
      <dsp:nvSpPr>
        <dsp:cNvPr id="0" name=""/>
        <dsp:cNvSpPr/>
      </dsp:nvSpPr>
      <dsp:spPr>
        <a:xfrm>
          <a:off x="12361253" y="5685990"/>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4B079F3-10EB-436F-87AF-CD33FA19A5C1}">
      <dsp:nvSpPr>
        <dsp:cNvPr id="0" name=""/>
        <dsp:cNvSpPr/>
      </dsp:nvSpPr>
      <dsp:spPr>
        <a:xfrm>
          <a:off x="12457398" y="5776480"/>
          <a:ext cx="1730611" cy="1470454"/>
        </a:xfrm>
        <a:prstGeom prst="rect">
          <a:avLst/>
        </a:prstGeom>
        <a:blipFill dpi="0" rotWithShape="1">
          <a:blip xmlns:r="http://schemas.openxmlformats.org/officeDocument/2006/relationships" r:embed="rId21">
            <a:extLst>
              <a:ext uri="{28A0092B-C50C-407E-A947-70E740481C1C}">
                <a14:useLocalDpi xmlns:a14="http://schemas.microsoft.com/office/drawing/2010/main" val="0"/>
              </a:ext>
            </a:extLst>
          </a:blip>
          <a:srcRect/>
          <a:stretch>
            <a:fillRect l="-727" t="-16815" r="727" b="-7918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7E5120-F1A7-48B1-AD4E-507A4FE1D85E}">
      <dsp:nvSpPr>
        <dsp:cNvPr id="0" name=""/>
        <dsp:cNvSpPr/>
      </dsp:nvSpPr>
      <dsp:spPr>
        <a:xfrm>
          <a:off x="12457398" y="7246934"/>
          <a:ext cx="1730611"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Sue Taylor</a:t>
          </a:r>
          <a:r>
            <a:rPr lang="en-US" sz="900" i="1" kern="1200"/>
            <a:t>, </a:t>
          </a:r>
          <a:r>
            <a:rPr lang="en-US" sz="900" kern="1200"/>
            <a:t>Leprino Foods Company</a:t>
          </a:r>
        </a:p>
      </dsp:txBody>
      <dsp:txXfrm>
        <a:off x="12457398" y="7246934"/>
        <a:ext cx="1730611" cy="610804"/>
      </dsp:txXfrm>
    </dsp:sp>
    <dsp:sp modelId="{673B7E67-9400-4ED3-B16B-1F1169E017DB}">
      <dsp:nvSpPr>
        <dsp:cNvPr id="0" name=""/>
        <dsp:cNvSpPr/>
      </dsp:nvSpPr>
      <dsp:spPr>
        <a:xfrm>
          <a:off x="14786376" y="5685990"/>
          <a:ext cx="1922901" cy="226223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2EC0A97-54FC-41BB-A72C-4053212026AF}">
      <dsp:nvSpPr>
        <dsp:cNvPr id="0" name=""/>
        <dsp:cNvSpPr/>
      </dsp:nvSpPr>
      <dsp:spPr>
        <a:xfrm>
          <a:off x="14882521" y="5776480"/>
          <a:ext cx="1730611" cy="1470454"/>
        </a:xfrm>
        <a:prstGeom prst="rect">
          <a:avLst/>
        </a:prstGeom>
        <a:blipFill dpi="0" rotWithShape="1">
          <a:blip xmlns:r="http://schemas.openxmlformats.org/officeDocument/2006/relationships" r:embed="rId22">
            <a:extLst>
              <a:ext uri="{28A0092B-C50C-407E-A947-70E740481C1C}">
                <a14:useLocalDpi xmlns:a14="http://schemas.microsoft.com/office/drawing/2010/main" val="0"/>
              </a:ext>
            </a:extLst>
          </a:blip>
          <a:srcRect/>
          <a:stretch>
            <a:fillRect t="-10309" b="-3769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9B6B8-9E4D-4F1B-AFC9-72E8188035E3}">
      <dsp:nvSpPr>
        <dsp:cNvPr id="0" name=""/>
        <dsp:cNvSpPr/>
      </dsp:nvSpPr>
      <dsp:spPr>
        <a:xfrm>
          <a:off x="14882521" y="7246934"/>
          <a:ext cx="1730611" cy="610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Mike Wells</a:t>
          </a:r>
          <a:r>
            <a:rPr lang="en-US" sz="900" i="1" kern="1200"/>
            <a:t>, </a:t>
          </a:r>
          <a:r>
            <a:rPr lang="en-US" sz="900" kern="1200"/>
            <a:t>Wells Enterprises, Inc.</a:t>
          </a:r>
        </a:p>
      </dsp:txBody>
      <dsp:txXfrm>
        <a:off x="14882521" y="7246934"/>
        <a:ext cx="1730611" cy="6108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B092F-33FF-4949-AC91-0750354441F2}">
      <dsp:nvSpPr>
        <dsp:cNvPr id="0" name=""/>
        <dsp:cNvSpPr/>
      </dsp:nvSpPr>
      <dsp:spPr>
        <a:xfrm>
          <a:off x="3234" y="858766"/>
          <a:ext cx="2775021" cy="277502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535309-74F7-49D9-B594-30B9AD973B07}">
      <dsp:nvSpPr>
        <dsp:cNvPr id="0" name=""/>
        <dsp:cNvSpPr/>
      </dsp:nvSpPr>
      <dsp:spPr>
        <a:xfrm>
          <a:off x="3234" y="858766"/>
          <a:ext cx="277" cy="5550042"/>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564DEF-A104-435E-8A94-9091B1C78534}">
      <dsp:nvSpPr>
        <dsp:cNvPr id="0" name=""/>
        <dsp:cNvSpPr/>
      </dsp:nvSpPr>
      <dsp:spPr>
        <a:xfrm>
          <a:off x="3234" y="3633787"/>
          <a:ext cx="2775021" cy="2775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Scenario 1.</a:t>
          </a:r>
          <a:r>
            <a:rPr lang="en-US" sz="3000" kern="1200"/>
            <a:t> Dairy Consumption Declines After Decades of Gains</a:t>
          </a:r>
        </a:p>
      </dsp:txBody>
      <dsp:txXfrm>
        <a:off x="3234" y="3633787"/>
        <a:ext cx="2775021" cy="2775021"/>
      </dsp:txXfrm>
    </dsp:sp>
    <dsp:sp modelId="{21A99FD0-99FB-4C78-BEAF-AAB2EB3998D6}">
      <dsp:nvSpPr>
        <dsp:cNvPr id="0" name=""/>
        <dsp:cNvSpPr/>
      </dsp:nvSpPr>
      <dsp:spPr>
        <a:xfrm>
          <a:off x="2779740" y="858766"/>
          <a:ext cx="2775021" cy="277502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48EAD1-D87F-4059-8D90-E6EB464CE2D3}">
      <dsp:nvSpPr>
        <dsp:cNvPr id="0" name=""/>
        <dsp:cNvSpPr/>
      </dsp:nvSpPr>
      <dsp:spPr>
        <a:xfrm>
          <a:off x="2779740" y="858766"/>
          <a:ext cx="277" cy="5550042"/>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2293FF-5788-42AD-963D-518E0ABB75C5}">
      <dsp:nvSpPr>
        <dsp:cNvPr id="0" name=""/>
        <dsp:cNvSpPr/>
      </dsp:nvSpPr>
      <dsp:spPr>
        <a:xfrm>
          <a:off x="2779740" y="3633787"/>
          <a:ext cx="2775021" cy="2775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Scenario 2.  </a:t>
          </a:r>
          <a:r>
            <a:rPr lang="en-US" sz="3000" kern="1200"/>
            <a:t>Alternatives  Become the  Conventional</a:t>
          </a:r>
        </a:p>
      </dsp:txBody>
      <dsp:txXfrm>
        <a:off x="2779740" y="3633787"/>
        <a:ext cx="2775021" cy="2775021"/>
      </dsp:txXfrm>
    </dsp:sp>
    <dsp:sp modelId="{C8E3CE54-9E48-4323-A651-36D367F516B1}">
      <dsp:nvSpPr>
        <dsp:cNvPr id="0" name=""/>
        <dsp:cNvSpPr/>
      </dsp:nvSpPr>
      <dsp:spPr>
        <a:xfrm>
          <a:off x="5556246" y="858766"/>
          <a:ext cx="2775021" cy="277502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92DBDF-ADD0-4000-B90B-23B068A976BF}">
      <dsp:nvSpPr>
        <dsp:cNvPr id="0" name=""/>
        <dsp:cNvSpPr/>
      </dsp:nvSpPr>
      <dsp:spPr>
        <a:xfrm>
          <a:off x="5556246" y="858766"/>
          <a:ext cx="277" cy="5550042"/>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801A88-6643-4AB6-95B5-815F46DA3B09}">
      <dsp:nvSpPr>
        <dsp:cNvPr id="0" name=""/>
        <dsp:cNvSpPr/>
      </dsp:nvSpPr>
      <dsp:spPr>
        <a:xfrm>
          <a:off x="5556246" y="3633787"/>
          <a:ext cx="2775021" cy="2775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Scenario 3.  </a:t>
          </a:r>
          <a:r>
            <a:rPr lang="en-US" sz="3000" kern="1200"/>
            <a:t>Local Is the New Global</a:t>
          </a:r>
        </a:p>
      </dsp:txBody>
      <dsp:txXfrm>
        <a:off x="5556246" y="3633787"/>
        <a:ext cx="2775021" cy="2775021"/>
      </dsp:txXfrm>
    </dsp:sp>
    <dsp:sp modelId="{BADFC0DB-A232-406E-AB10-D70BA39D927F}">
      <dsp:nvSpPr>
        <dsp:cNvPr id="0" name=""/>
        <dsp:cNvSpPr/>
      </dsp:nvSpPr>
      <dsp:spPr>
        <a:xfrm>
          <a:off x="8332752" y="858766"/>
          <a:ext cx="2775021" cy="2775021"/>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51F1BC-82B1-4299-A0FB-CB55C82F1110}">
      <dsp:nvSpPr>
        <dsp:cNvPr id="0" name=""/>
        <dsp:cNvSpPr/>
      </dsp:nvSpPr>
      <dsp:spPr>
        <a:xfrm>
          <a:off x="8332752" y="858766"/>
          <a:ext cx="277" cy="5550042"/>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0A025F-F955-4FE4-92C5-EF3F77A2ACF8}">
      <dsp:nvSpPr>
        <dsp:cNvPr id="0" name=""/>
        <dsp:cNvSpPr/>
      </dsp:nvSpPr>
      <dsp:spPr>
        <a:xfrm>
          <a:off x="8332752" y="3633787"/>
          <a:ext cx="2775021" cy="2775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Scenario 4. </a:t>
          </a:r>
          <a:r>
            <a:rPr lang="en-US" sz="3000" kern="1200"/>
            <a:t>Channel-Driven Disruption</a:t>
          </a:r>
        </a:p>
      </dsp:txBody>
      <dsp:txXfrm>
        <a:off x="8332752" y="3633787"/>
        <a:ext cx="2775021" cy="2775021"/>
      </dsp:txXfrm>
    </dsp:sp>
    <dsp:sp modelId="{7F78C753-D1AF-41EA-B74E-55EC887956EE}">
      <dsp:nvSpPr>
        <dsp:cNvPr id="0" name=""/>
        <dsp:cNvSpPr/>
      </dsp:nvSpPr>
      <dsp:spPr>
        <a:xfrm>
          <a:off x="11109258" y="858766"/>
          <a:ext cx="2775021" cy="2775021"/>
        </a:xfrm>
        <a:prstGeom prst="rect">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115842" t="-1146" r="-24158" b="1146"/>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EEC494-BE5B-478D-BEFB-7065BEFB6939}">
      <dsp:nvSpPr>
        <dsp:cNvPr id="0" name=""/>
        <dsp:cNvSpPr/>
      </dsp:nvSpPr>
      <dsp:spPr>
        <a:xfrm>
          <a:off x="11109258" y="858766"/>
          <a:ext cx="277" cy="5550042"/>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70D002-85C4-4AAC-9961-C50A84FED506}">
      <dsp:nvSpPr>
        <dsp:cNvPr id="0" name=""/>
        <dsp:cNvSpPr/>
      </dsp:nvSpPr>
      <dsp:spPr>
        <a:xfrm>
          <a:off x="11109258" y="3633787"/>
          <a:ext cx="2775021" cy="2775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Scenario 5.</a:t>
          </a:r>
          <a:r>
            <a:rPr lang="en-US" sz="3000" kern="1200"/>
            <a:t> </a:t>
          </a:r>
          <a:br>
            <a:rPr lang="en-US" sz="3000" kern="1200"/>
          </a:br>
          <a:r>
            <a:rPr lang="en-US" sz="3000" kern="1200"/>
            <a:t>A Green New Future</a:t>
          </a:r>
        </a:p>
      </dsp:txBody>
      <dsp:txXfrm>
        <a:off x="11109258" y="3633787"/>
        <a:ext cx="2775021" cy="2775021"/>
      </dsp:txXfrm>
    </dsp:sp>
    <dsp:sp modelId="{6744D559-437C-4421-8B84-2481EE24668C}">
      <dsp:nvSpPr>
        <dsp:cNvPr id="0" name=""/>
        <dsp:cNvSpPr/>
      </dsp:nvSpPr>
      <dsp:spPr>
        <a:xfrm>
          <a:off x="13885764" y="858766"/>
          <a:ext cx="2775021" cy="2775021"/>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32000" r="-3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64192D-3EC4-42EE-9557-F93E49CC1B2C}">
      <dsp:nvSpPr>
        <dsp:cNvPr id="0" name=""/>
        <dsp:cNvSpPr/>
      </dsp:nvSpPr>
      <dsp:spPr>
        <a:xfrm>
          <a:off x="13885764" y="858766"/>
          <a:ext cx="277" cy="5550042"/>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003338-04A8-4199-B24E-2BF7040C3D23}">
      <dsp:nvSpPr>
        <dsp:cNvPr id="0" name=""/>
        <dsp:cNvSpPr/>
      </dsp:nvSpPr>
      <dsp:spPr>
        <a:xfrm>
          <a:off x="13885764" y="3633787"/>
          <a:ext cx="2775021" cy="2775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Scenario 6. </a:t>
          </a:r>
          <a:r>
            <a:rPr lang="en-US" sz="3000" kern="1200"/>
            <a:t>Wellness-Driven Growth</a:t>
          </a:r>
        </a:p>
      </dsp:txBody>
      <dsp:txXfrm>
        <a:off x="13885764" y="3633787"/>
        <a:ext cx="2775021" cy="2775021"/>
      </dsp:txXfrm>
    </dsp:sp>
    <dsp:sp modelId="{16F87D6E-1DAE-43DB-BE3E-74725B4333D2}">
      <dsp:nvSpPr>
        <dsp:cNvPr id="0" name=""/>
        <dsp:cNvSpPr/>
      </dsp:nvSpPr>
      <dsp:spPr>
        <a:xfrm>
          <a:off x="16662270" y="858766"/>
          <a:ext cx="2775021" cy="2775021"/>
        </a:xfrm>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570" t="-4820" r="-570" b="-3118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FA343D-BA99-4083-96BA-FC4375E809F2}">
      <dsp:nvSpPr>
        <dsp:cNvPr id="0" name=""/>
        <dsp:cNvSpPr/>
      </dsp:nvSpPr>
      <dsp:spPr>
        <a:xfrm>
          <a:off x="16662270" y="858766"/>
          <a:ext cx="277" cy="5550042"/>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4C74EA-A3CA-470A-9AC4-43327177917A}">
      <dsp:nvSpPr>
        <dsp:cNvPr id="0" name=""/>
        <dsp:cNvSpPr/>
      </dsp:nvSpPr>
      <dsp:spPr>
        <a:xfrm>
          <a:off x="16662270" y="3633787"/>
          <a:ext cx="2775021" cy="2775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Scenario 7. </a:t>
          </a:r>
          <a:r>
            <a:rPr lang="en-US" sz="3000" kern="1200"/>
            <a:t>Growth Driven by Premium Products</a:t>
          </a:r>
        </a:p>
      </dsp:txBody>
      <dsp:txXfrm>
        <a:off x="16662270" y="3633787"/>
        <a:ext cx="2775021" cy="27750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62076-CF52-4D86-8C30-14654F5A09FF}">
      <dsp:nvSpPr>
        <dsp:cNvPr id="0" name=""/>
        <dsp:cNvSpPr/>
      </dsp:nvSpPr>
      <dsp:spPr>
        <a:xfrm>
          <a:off x="0" y="0"/>
          <a:ext cx="16002000" cy="129260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latin typeface="Arial" panose="020B0604020202020204" pitchFamily="34" charset="0"/>
              <a:cs typeface="Arial" panose="020B0604020202020204" pitchFamily="34" charset="0"/>
            </a:rPr>
            <a:t>Building a More Resilient, Flexible Supply Chain</a:t>
          </a:r>
        </a:p>
      </dsp:txBody>
      <dsp:txXfrm>
        <a:off x="3329660" y="0"/>
        <a:ext cx="12672339" cy="1292609"/>
      </dsp:txXfrm>
    </dsp:sp>
    <dsp:sp modelId="{CECCD905-4641-4A6E-917A-D87CBAC53B62}">
      <dsp:nvSpPr>
        <dsp:cNvPr id="0" name=""/>
        <dsp:cNvSpPr/>
      </dsp:nvSpPr>
      <dsp:spPr>
        <a:xfrm>
          <a:off x="129260" y="129260"/>
          <a:ext cx="3200400" cy="103408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3000" b="-53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AD8BEE9-C703-4F8D-AEF8-53D4B98D72FA}">
      <dsp:nvSpPr>
        <dsp:cNvPr id="0" name=""/>
        <dsp:cNvSpPr/>
      </dsp:nvSpPr>
      <dsp:spPr>
        <a:xfrm>
          <a:off x="0" y="1421870"/>
          <a:ext cx="16002000" cy="129260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latin typeface="Arial" panose="020B0604020202020204" pitchFamily="34" charset="0"/>
              <a:cs typeface="Arial" panose="020B0604020202020204" pitchFamily="34" charset="0"/>
            </a:rPr>
            <a:t>Moving to a More Sustainable Dairy Industry</a:t>
          </a:r>
        </a:p>
      </dsp:txBody>
      <dsp:txXfrm>
        <a:off x="3329660" y="1421870"/>
        <a:ext cx="12672339" cy="1292609"/>
      </dsp:txXfrm>
    </dsp:sp>
    <dsp:sp modelId="{B30E2655-116B-4315-89E3-50F43A561C70}">
      <dsp:nvSpPr>
        <dsp:cNvPr id="0" name=""/>
        <dsp:cNvSpPr/>
      </dsp:nvSpPr>
      <dsp:spPr>
        <a:xfrm>
          <a:off x="129260" y="1551130"/>
          <a:ext cx="3200400" cy="103408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CD3F03A-8ED1-4242-8B5E-4905A069917E}">
      <dsp:nvSpPr>
        <dsp:cNvPr id="0" name=""/>
        <dsp:cNvSpPr/>
      </dsp:nvSpPr>
      <dsp:spPr>
        <a:xfrm>
          <a:off x="0" y="2843740"/>
          <a:ext cx="16002000" cy="129260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latin typeface="Arial" panose="020B0604020202020204" pitchFamily="34" charset="0"/>
              <a:cs typeface="Arial" panose="020B0604020202020204" pitchFamily="34" charset="0"/>
            </a:rPr>
            <a:t>Harnessing Technology &amp; Innovation</a:t>
          </a:r>
        </a:p>
      </dsp:txBody>
      <dsp:txXfrm>
        <a:off x="3329660" y="2843740"/>
        <a:ext cx="12672339" cy="1292609"/>
      </dsp:txXfrm>
    </dsp:sp>
    <dsp:sp modelId="{A20E4058-BAEE-481D-8C02-CCEA457C4197}">
      <dsp:nvSpPr>
        <dsp:cNvPr id="0" name=""/>
        <dsp:cNvSpPr/>
      </dsp:nvSpPr>
      <dsp:spPr>
        <a:xfrm>
          <a:off x="129260" y="2973001"/>
          <a:ext cx="3200400" cy="103408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4000" b="-4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2E60439-E9F2-46C2-B365-E365428162D3}">
      <dsp:nvSpPr>
        <dsp:cNvPr id="0" name=""/>
        <dsp:cNvSpPr/>
      </dsp:nvSpPr>
      <dsp:spPr>
        <a:xfrm>
          <a:off x="0" y="4265610"/>
          <a:ext cx="16002000" cy="129260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latin typeface="Arial" panose="020B0604020202020204" pitchFamily="34" charset="0"/>
              <a:cs typeface="Arial" panose="020B0604020202020204" pitchFamily="34" charset="0"/>
            </a:rPr>
            <a:t>Attracting &amp; Retaining the Best People</a:t>
          </a:r>
        </a:p>
      </dsp:txBody>
      <dsp:txXfrm>
        <a:off x="3329660" y="4265610"/>
        <a:ext cx="12672339" cy="1292609"/>
      </dsp:txXfrm>
    </dsp:sp>
    <dsp:sp modelId="{F4A099D6-D538-4C50-85AB-68E9EF936483}">
      <dsp:nvSpPr>
        <dsp:cNvPr id="0" name=""/>
        <dsp:cNvSpPr/>
      </dsp:nvSpPr>
      <dsp:spPr>
        <a:xfrm>
          <a:off x="129260" y="4394871"/>
          <a:ext cx="3200400" cy="1034087"/>
        </a:xfrm>
        <a:prstGeom prst="roundRect">
          <a:avLst>
            <a:gd name="adj" fmla="val 10000"/>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2134" t="-12931" r="2134" b="-75069"/>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277572-87FE-D949-AF32-748FB8F688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D91DEB0-8173-A848-89AC-3F041A032AB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20D818-6E6F-7B4F-BBEC-91D47DEA7E04}" type="datetimeFigureOut">
              <a:rPr lang="en-US" smtClean="0"/>
              <a:t>1/20/2022</a:t>
            </a:fld>
            <a:endParaRPr lang="en-US"/>
          </a:p>
        </p:txBody>
      </p:sp>
      <p:sp>
        <p:nvSpPr>
          <p:cNvPr id="4" name="Footer Placeholder 3">
            <a:extLst>
              <a:ext uri="{FF2B5EF4-FFF2-40B4-BE49-F238E27FC236}">
                <a16:creationId xmlns:a16="http://schemas.microsoft.com/office/drawing/2014/main" id="{7AFE6217-9FDE-4F4F-8070-7DF5A4B659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8AA4538-32A7-4040-8565-517C8F08E6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14D583-E86D-DB40-8953-A6AD57764561}" type="slidenum">
              <a:rPr lang="en-US" smtClean="0"/>
              <a:t>‹#›</a:t>
            </a:fld>
            <a:endParaRPr lang="en-US"/>
          </a:p>
        </p:txBody>
      </p:sp>
    </p:spTree>
    <p:extLst>
      <p:ext uri="{BB962C8B-B14F-4D97-AF65-F5344CB8AC3E}">
        <p14:creationId xmlns:p14="http://schemas.microsoft.com/office/powerpoint/2010/main" val="2182899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7A4493-8AE4-4060-9D68-82027FA62926}" type="datetimeFigureOut">
              <a:rPr lang="en-US" smtClean="0"/>
              <a:t>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5CAF5-777B-4278-9438-DB68DC9459CB}" type="slidenum">
              <a:rPr lang="en-US" smtClean="0"/>
              <a:t>‹#›</a:t>
            </a:fld>
            <a:endParaRPr lang="en-US"/>
          </a:p>
        </p:txBody>
      </p:sp>
    </p:spTree>
    <p:extLst>
      <p:ext uri="{BB962C8B-B14F-4D97-AF65-F5344CB8AC3E}">
        <p14:creationId xmlns:p14="http://schemas.microsoft.com/office/powerpoint/2010/main" val="3050268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1</a:t>
            </a:fld>
            <a:endParaRPr lang="en-US"/>
          </a:p>
        </p:txBody>
      </p:sp>
    </p:spTree>
    <p:extLst>
      <p:ext uri="{BB962C8B-B14F-4D97-AF65-F5344CB8AC3E}">
        <p14:creationId xmlns:p14="http://schemas.microsoft.com/office/powerpoint/2010/main" val="3187299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12</a:t>
            </a:fld>
            <a:endParaRPr lang="en-US"/>
          </a:p>
        </p:txBody>
      </p:sp>
    </p:spTree>
    <p:extLst>
      <p:ext uri="{BB962C8B-B14F-4D97-AF65-F5344CB8AC3E}">
        <p14:creationId xmlns:p14="http://schemas.microsoft.com/office/powerpoint/2010/main" val="2560919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Innovation is not just at the farm level. It is everywhere, and it is coming faster all the time.</a:t>
            </a:r>
          </a:p>
        </p:txBody>
      </p:sp>
      <p:sp>
        <p:nvSpPr>
          <p:cNvPr id="4" name="Slide Number Placeholder 3"/>
          <p:cNvSpPr>
            <a:spLocks noGrp="1"/>
          </p:cNvSpPr>
          <p:nvPr>
            <p:ph type="sldNum" sz="quarter" idx="5"/>
          </p:nvPr>
        </p:nvSpPr>
        <p:spPr/>
        <p:txBody>
          <a:bodyPr/>
          <a:lstStyle/>
          <a:p>
            <a:fld id="{A3B5CAF5-777B-4278-9438-DB68DC9459CB}" type="slidenum">
              <a:rPr lang="en-US" smtClean="0"/>
              <a:t>13</a:t>
            </a:fld>
            <a:endParaRPr lang="en-US"/>
          </a:p>
        </p:txBody>
      </p:sp>
    </p:spTree>
    <p:extLst>
      <p:ext uri="{BB962C8B-B14F-4D97-AF65-F5344CB8AC3E}">
        <p14:creationId xmlns:p14="http://schemas.microsoft.com/office/powerpoint/2010/main" val="1430387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$2 billion over the past 2 years and another $2 billion in the next 3 years</a:t>
            </a:r>
          </a:p>
          <a:p>
            <a:r>
              <a:rPr lang="en-US">
                <a:cs typeface="Calibri"/>
              </a:rPr>
              <a:t>This is only a partial list of investments</a:t>
            </a:r>
          </a:p>
          <a:p>
            <a:r>
              <a:rPr lang="en-US">
                <a:cs typeface="Calibri"/>
              </a:rPr>
              <a:t>Kroger – Huge 3 D grids, the HIVE, to fulfill orders managed by a proprietary air traffic control system</a:t>
            </a:r>
          </a:p>
          <a:p>
            <a:endParaRPr lang="en-US">
              <a:cs typeface="Calibri"/>
            </a:endParaRPr>
          </a:p>
          <a:p>
            <a:r>
              <a:rPr lang="en-US">
                <a:cs typeface="Calibri"/>
              </a:rPr>
              <a:t>We are a job creating industry Nearly 2000 jobs only in this list of investments  which is not nearly all investments.  More workforce issues on the horizon</a:t>
            </a:r>
          </a:p>
        </p:txBody>
      </p:sp>
      <p:sp>
        <p:nvSpPr>
          <p:cNvPr id="4" name="Slide Number Placeholder 3"/>
          <p:cNvSpPr>
            <a:spLocks noGrp="1"/>
          </p:cNvSpPr>
          <p:nvPr>
            <p:ph type="sldNum" sz="quarter" idx="5"/>
          </p:nvPr>
        </p:nvSpPr>
        <p:spPr/>
        <p:txBody>
          <a:bodyPr/>
          <a:lstStyle/>
          <a:p>
            <a:fld id="{A3B5CAF5-777B-4278-9438-DB68DC9459CB}" type="slidenum">
              <a:rPr lang="en-US" smtClean="0"/>
              <a:t>14</a:t>
            </a:fld>
            <a:endParaRPr lang="en-US"/>
          </a:p>
        </p:txBody>
      </p:sp>
    </p:spTree>
    <p:extLst>
      <p:ext uri="{BB962C8B-B14F-4D97-AF65-F5344CB8AC3E}">
        <p14:creationId xmlns:p14="http://schemas.microsoft.com/office/powerpoint/2010/main" val="2114182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past year has brought out the best of everyone in our industry to manage the "black swan' event of COVID!</a:t>
            </a:r>
          </a:p>
          <a:p>
            <a:r>
              <a:rPr lang="en-US">
                <a:cs typeface="Calibri"/>
              </a:rPr>
              <a:t>Forced us to embrace new actions, quickly and in ways we never thought possible. </a:t>
            </a:r>
          </a:p>
          <a:p>
            <a:r>
              <a:rPr lang="en-US">
                <a:cs typeface="Calibri"/>
              </a:rPr>
              <a:t>Highlighted the value of our work on our IDFA Vision for the Future</a:t>
            </a:r>
          </a:p>
        </p:txBody>
      </p:sp>
      <p:sp>
        <p:nvSpPr>
          <p:cNvPr id="4" name="Slide Number Placeholder 3"/>
          <p:cNvSpPr>
            <a:spLocks noGrp="1"/>
          </p:cNvSpPr>
          <p:nvPr>
            <p:ph type="sldNum" sz="quarter" idx="5"/>
          </p:nvPr>
        </p:nvSpPr>
        <p:spPr/>
        <p:txBody>
          <a:bodyPr/>
          <a:lstStyle/>
          <a:p>
            <a:fld id="{A3B5CAF5-777B-4278-9438-DB68DC9459CB}" type="slidenum">
              <a:rPr lang="en-US" smtClean="0"/>
              <a:t>15</a:t>
            </a:fld>
            <a:endParaRPr lang="en-US"/>
          </a:p>
        </p:txBody>
      </p:sp>
    </p:spTree>
    <p:extLst>
      <p:ext uri="{BB962C8B-B14F-4D97-AF65-F5344CB8AC3E}">
        <p14:creationId xmlns:p14="http://schemas.microsoft.com/office/powerpoint/2010/main" val="916206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Presented these 7 scenarios to our Boards for review .</a:t>
            </a:r>
          </a:p>
          <a:p>
            <a:endParaRPr lang="en-US">
              <a:cs typeface="Calibri"/>
            </a:endParaRPr>
          </a:p>
          <a:p>
            <a:r>
              <a:rPr lang="en-US">
                <a:cs typeface="Calibri"/>
              </a:rPr>
              <a:t>To touch on few of these </a:t>
            </a:r>
          </a:p>
          <a:p>
            <a:r>
              <a:rPr lang="en-US">
                <a:cs typeface="Calibri"/>
              </a:rPr>
              <a:t>#1 We lose on the health and wellness efforts, </a:t>
            </a:r>
          </a:p>
          <a:p>
            <a:r>
              <a:rPr lang="en-US">
                <a:cs typeface="Calibri"/>
              </a:rPr>
              <a:t>#3 Trade declines, no new Trade agreements, climate change forces restrictions on imports, Geopolitical China or Russia</a:t>
            </a:r>
          </a:p>
          <a:p>
            <a:r>
              <a:rPr lang="en-US">
                <a:cs typeface="Calibri"/>
              </a:rPr>
              <a:t>#5 Will depend on how well we manage the </a:t>
            </a:r>
            <a:r>
              <a:rPr lang="en-US" err="1">
                <a:cs typeface="Calibri"/>
              </a:rPr>
              <a:t>sustainabiity</a:t>
            </a:r>
            <a:r>
              <a:rPr lang="en-US">
                <a:cs typeface="Calibri"/>
              </a:rPr>
              <a:t> movement</a:t>
            </a:r>
          </a:p>
          <a:p>
            <a:r>
              <a:rPr lang="en-US">
                <a:cs typeface="Calibri"/>
              </a:rPr>
              <a:t>#6 Dairy is seen as key to health and wellness</a:t>
            </a:r>
          </a:p>
          <a:p>
            <a:r>
              <a:rPr lang="en-US">
                <a:cs typeface="Calibri"/>
              </a:rPr>
              <a:t>#7 Indulgence and Category Premiumization</a:t>
            </a:r>
          </a:p>
          <a:p>
            <a:endParaRPr lang="en-US">
              <a:cs typeface="Calibri"/>
            </a:endParaRPr>
          </a:p>
          <a:p>
            <a:r>
              <a:rPr lang="en-US">
                <a:cs typeface="Calibri"/>
              </a:rPr>
              <a:t>Identified no regret moves and big bold moves to influence our industry toward a positive future.</a:t>
            </a:r>
          </a:p>
          <a:p>
            <a:r>
              <a:rPr lang="en-US">
                <a:cs typeface="Calibri"/>
              </a:rPr>
              <a:t>Added  new priorities on our 5 Segment Boards</a:t>
            </a:r>
          </a:p>
        </p:txBody>
      </p:sp>
      <p:sp>
        <p:nvSpPr>
          <p:cNvPr id="4" name="Slide Number Placeholder 3"/>
          <p:cNvSpPr>
            <a:spLocks noGrp="1"/>
          </p:cNvSpPr>
          <p:nvPr>
            <p:ph type="sldNum" sz="quarter" idx="5"/>
          </p:nvPr>
        </p:nvSpPr>
        <p:spPr/>
        <p:txBody>
          <a:bodyPr/>
          <a:lstStyle/>
          <a:p>
            <a:fld id="{A3B5CAF5-777B-4278-9438-DB68DC9459CB}" type="slidenum">
              <a:rPr lang="en-US" smtClean="0"/>
              <a:t>17</a:t>
            </a:fld>
            <a:endParaRPr lang="en-US"/>
          </a:p>
        </p:txBody>
      </p:sp>
    </p:spTree>
    <p:extLst>
      <p:ext uri="{BB962C8B-B14F-4D97-AF65-F5344CB8AC3E}">
        <p14:creationId xmlns:p14="http://schemas.microsoft.com/office/powerpoint/2010/main" val="3620786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work on our Vision for the Future highlighted new actions our industry must embrace as we continue to evolve</a:t>
            </a:r>
          </a:p>
        </p:txBody>
      </p:sp>
      <p:sp>
        <p:nvSpPr>
          <p:cNvPr id="4" name="Slide Number Placeholder 3"/>
          <p:cNvSpPr>
            <a:spLocks noGrp="1"/>
          </p:cNvSpPr>
          <p:nvPr>
            <p:ph type="sldNum" sz="quarter" idx="5"/>
          </p:nvPr>
        </p:nvSpPr>
        <p:spPr/>
        <p:txBody>
          <a:bodyPr/>
          <a:lstStyle/>
          <a:p>
            <a:fld id="{A3B5CAF5-777B-4278-9438-DB68DC9459CB}" type="slidenum">
              <a:rPr lang="en-US" smtClean="0"/>
              <a:t>18</a:t>
            </a:fld>
            <a:endParaRPr lang="en-US"/>
          </a:p>
        </p:txBody>
      </p:sp>
    </p:spTree>
    <p:extLst>
      <p:ext uri="{BB962C8B-B14F-4D97-AF65-F5344CB8AC3E}">
        <p14:creationId xmlns:p14="http://schemas.microsoft.com/office/powerpoint/2010/main" val="3612222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Task Force Formed – both ports and land transportation</a:t>
            </a:r>
          </a:p>
          <a:p>
            <a:endParaRPr lang="en-US">
              <a:cs typeface="Calibri"/>
            </a:endParaRPr>
          </a:p>
          <a:p>
            <a:r>
              <a:rPr lang="en-US">
                <a:cs typeface="Calibri"/>
              </a:rPr>
              <a:t>We have worked with Ports, USDA, WH, DOT and our leaders have been fully engaged.</a:t>
            </a:r>
          </a:p>
        </p:txBody>
      </p:sp>
      <p:sp>
        <p:nvSpPr>
          <p:cNvPr id="4" name="Slide Number Placeholder 3"/>
          <p:cNvSpPr>
            <a:spLocks noGrp="1"/>
          </p:cNvSpPr>
          <p:nvPr>
            <p:ph type="sldNum" sz="quarter" idx="5"/>
          </p:nvPr>
        </p:nvSpPr>
        <p:spPr/>
        <p:txBody>
          <a:bodyPr/>
          <a:lstStyle/>
          <a:p>
            <a:fld id="{A3B5CAF5-777B-4278-9438-DB68DC9459CB}" type="slidenum">
              <a:rPr lang="en-US" smtClean="0"/>
              <a:t>19</a:t>
            </a:fld>
            <a:endParaRPr lang="en-US"/>
          </a:p>
        </p:txBody>
      </p:sp>
    </p:spTree>
    <p:extLst>
      <p:ext uri="{BB962C8B-B14F-4D97-AF65-F5344CB8AC3E}">
        <p14:creationId xmlns:p14="http://schemas.microsoft.com/office/powerpoint/2010/main" val="2794581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work on our Vision for the Future highlighted new actions our industry must embrace as we continue to evolve</a:t>
            </a:r>
          </a:p>
          <a:p>
            <a:endParaRPr lang="en-US">
              <a:cs typeface="Calibri"/>
            </a:endParaRPr>
          </a:p>
          <a:p>
            <a:r>
              <a:rPr lang="en-US">
                <a:cs typeface="Calibri"/>
              </a:rPr>
              <a:t>Port of LA, Port of Oakland, Gene is at Dairy Forum</a:t>
            </a:r>
          </a:p>
          <a:p>
            <a:r>
              <a:rPr lang="en-US">
                <a:cs typeface="Calibri"/>
              </a:rPr>
              <a:t>CMA and Evergreen Carriers</a:t>
            </a:r>
          </a:p>
          <a:p>
            <a:r>
              <a:rPr lang="en-US">
                <a:cs typeface="Calibri"/>
              </a:rPr>
              <a:t>Pilot Program</a:t>
            </a:r>
          </a:p>
        </p:txBody>
      </p:sp>
      <p:sp>
        <p:nvSpPr>
          <p:cNvPr id="4" name="Slide Number Placeholder 3"/>
          <p:cNvSpPr>
            <a:spLocks noGrp="1"/>
          </p:cNvSpPr>
          <p:nvPr>
            <p:ph type="sldNum" sz="quarter" idx="5"/>
          </p:nvPr>
        </p:nvSpPr>
        <p:spPr/>
        <p:txBody>
          <a:bodyPr/>
          <a:lstStyle/>
          <a:p>
            <a:fld id="{A3B5CAF5-777B-4278-9438-DB68DC9459CB}" type="slidenum">
              <a:rPr lang="en-US" smtClean="0"/>
              <a:t>20</a:t>
            </a:fld>
            <a:endParaRPr lang="en-US"/>
          </a:p>
        </p:txBody>
      </p:sp>
    </p:spTree>
    <p:extLst>
      <p:ext uri="{BB962C8B-B14F-4D97-AF65-F5344CB8AC3E}">
        <p14:creationId xmlns:p14="http://schemas.microsoft.com/office/powerpoint/2010/main" val="4053437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Proud of the great work our industry has done. The commitment of 75% of the milk supply to achieve a net zero by 2050.</a:t>
            </a:r>
          </a:p>
          <a:p>
            <a:r>
              <a:rPr lang="en-US">
                <a:cs typeface="Calibri"/>
              </a:rPr>
              <a:t>Animal agriculture adds another level of complexity to our industry. Cows are machines that eat cellulose and turn it into nutritious dairy products and they produce methane in the process.</a:t>
            </a:r>
          </a:p>
          <a:p>
            <a:r>
              <a:rPr lang="en-US">
                <a:cs typeface="Calibri"/>
              </a:rPr>
              <a:t>We also have to address the packaging and recycling as well. </a:t>
            </a:r>
          </a:p>
        </p:txBody>
      </p:sp>
      <p:sp>
        <p:nvSpPr>
          <p:cNvPr id="4" name="Slide Number Placeholder 3"/>
          <p:cNvSpPr>
            <a:spLocks noGrp="1"/>
          </p:cNvSpPr>
          <p:nvPr>
            <p:ph type="sldNum" sz="quarter" idx="5"/>
          </p:nvPr>
        </p:nvSpPr>
        <p:spPr/>
        <p:txBody>
          <a:bodyPr/>
          <a:lstStyle/>
          <a:p>
            <a:fld id="{A3B5CAF5-777B-4278-9438-DB68DC9459CB}" type="slidenum">
              <a:rPr lang="en-US" smtClean="0"/>
              <a:t>21</a:t>
            </a:fld>
            <a:endParaRPr lang="en-US"/>
          </a:p>
        </p:txBody>
      </p:sp>
    </p:spTree>
    <p:extLst>
      <p:ext uri="{BB962C8B-B14F-4D97-AF65-F5344CB8AC3E}">
        <p14:creationId xmlns:p14="http://schemas.microsoft.com/office/powerpoint/2010/main" val="2769912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work on our Vision for the Future highlighted new actions our industry must embrace as we continue to evolve</a:t>
            </a:r>
          </a:p>
          <a:p>
            <a:endParaRPr lang="en-US">
              <a:cs typeface="Calibri"/>
            </a:endParaRPr>
          </a:p>
          <a:p>
            <a:r>
              <a:rPr lang="en-US">
                <a:cs typeface="Calibri"/>
              </a:rPr>
              <a:t>Sustainability is moving to accountability and investments. It will function much like the current financial review and accountability in a P&amp;L</a:t>
            </a:r>
          </a:p>
          <a:p>
            <a:r>
              <a:rPr lang="en-US">
                <a:cs typeface="Calibri"/>
              </a:rPr>
              <a:t>We may see sustainability reported to the SEC , maybe in their annual 10k reports or another environmental risk disclosure.</a:t>
            </a:r>
          </a:p>
          <a:p>
            <a:endParaRPr lang="en-US">
              <a:cs typeface="Calibri"/>
            </a:endParaRPr>
          </a:p>
          <a:p>
            <a:r>
              <a:rPr lang="en-US">
                <a:cs typeface="Calibri"/>
              </a:rPr>
              <a:t>BCG is estimated that the global supply chain will need to invest $100 trillion to meet the goal of net zero by 2050!</a:t>
            </a:r>
          </a:p>
          <a:p>
            <a:endParaRPr lang="en-US">
              <a:cs typeface="Calibri"/>
            </a:endParaRPr>
          </a:p>
          <a:p>
            <a:r>
              <a:rPr lang="en-US">
                <a:cs typeface="Calibri"/>
              </a:rPr>
              <a:t>Scope 1 – your own direct emissions  Scope 2 – Indirect from your own operation (power, water waste) Scope 3 – all other indirect MILK from the farm 90%</a:t>
            </a:r>
          </a:p>
          <a:p>
            <a:endParaRPr lang="en-US">
              <a:cs typeface="Calibri"/>
            </a:endParaRPr>
          </a:p>
          <a:p>
            <a:r>
              <a:rPr lang="en-US">
                <a:cs typeface="Calibri"/>
              </a:rPr>
              <a:t>We are moving beyond "storytelling"</a:t>
            </a:r>
          </a:p>
        </p:txBody>
      </p:sp>
      <p:sp>
        <p:nvSpPr>
          <p:cNvPr id="4" name="Slide Number Placeholder 3"/>
          <p:cNvSpPr>
            <a:spLocks noGrp="1"/>
          </p:cNvSpPr>
          <p:nvPr>
            <p:ph type="sldNum" sz="quarter" idx="5"/>
          </p:nvPr>
        </p:nvSpPr>
        <p:spPr/>
        <p:txBody>
          <a:bodyPr/>
          <a:lstStyle/>
          <a:p>
            <a:fld id="{A3B5CAF5-777B-4278-9438-DB68DC9459CB}" type="slidenum">
              <a:rPr lang="en-US" smtClean="0"/>
              <a:t>22</a:t>
            </a:fld>
            <a:endParaRPr lang="en-US"/>
          </a:p>
        </p:txBody>
      </p:sp>
    </p:spTree>
    <p:extLst>
      <p:ext uri="{BB962C8B-B14F-4D97-AF65-F5344CB8AC3E}">
        <p14:creationId xmlns:p14="http://schemas.microsoft.com/office/powerpoint/2010/main" val="2889284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am grateful to be back together with you!</a:t>
            </a:r>
          </a:p>
          <a:p>
            <a:r>
              <a:rPr lang="en-US">
                <a:cs typeface="Calibri"/>
              </a:rPr>
              <a:t>Dairy Industry Premier Event! </a:t>
            </a:r>
          </a:p>
          <a:p>
            <a:r>
              <a:rPr lang="en-US">
                <a:cs typeface="Calibri"/>
              </a:rPr>
              <a:t>What makes it so meaningful to so many – Personal Connections</a:t>
            </a:r>
          </a:p>
          <a:p>
            <a:r>
              <a:rPr lang="en-US">
                <a:cs typeface="Calibri"/>
              </a:rPr>
              <a:t>I have been a part of the dairy industry in one way or another most of my life. Good people at the center never change.</a:t>
            </a:r>
          </a:p>
          <a:p>
            <a:r>
              <a:rPr lang="en-US">
                <a:cs typeface="Calibri"/>
              </a:rPr>
              <a:t>Take time to appreciate the personal connections we form at Dairy Forum. Our relationships become more important to us each and every day!</a:t>
            </a:r>
          </a:p>
        </p:txBody>
      </p:sp>
      <p:sp>
        <p:nvSpPr>
          <p:cNvPr id="4" name="Slide Number Placeholder 3"/>
          <p:cNvSpPr>
            <a:spLocks noGrp="1"/>
          </p:cNvSpPr>
          <p:nvPr>
            <p:ph type="sldNum" sz="quarter" idx="5"/>
          </p:nvPr>
        </p:nvSpPr>
        <p:spPr/>
        <p:txBody>
          <a:bodyPr/>
          <a:lstStyle/>
          <a:p>
            <a:fld id="{A3B5CAF5-777B-4278-9438-DB68DC9459CB}" type="slidenum">
              <a:rPr lang="en-US" smtClean="0"/>
              <a:t>4</a:t>
            </a:fld>
            <a:endParaRPr lang="en-US"/>
          </a:p>
        </p:txBody>
      </p:sp>
    </p:spTree>
    <p:extLst>
      <p:ext uri="{BB962C8B-B14F-4D97-AF65-F5344CB8AC3E}">
        <p14:creationId xmlns:p14="http://schemas.microsoft.com/office/powerpoint/2010/main" val="1356687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work on our Vision for the Future highlighted new actions our industry must embrace as we continue to evolve</a:t>
            </a:r>
          </a:p>
          <a:p>
            <a:endParaRPr lang="en-US">
              <a:cs typeface="Calibri"/>
            </a:endParaRPr>
          </a:p>
          <a:p>
            <a:r>
              <a:rPr lang="en-US">
                <a:cs typeface="Calibri"/>
              </a:rPr>
              <a:t>We want to work collaboratively </a:t>
            </a:r>
          </a:p>
          <a:p>
            <a:endParaRPr lang="en-US">
              <a:cs typeface="Calibri"/>
            </a:endParaRPr>
          </a:p>
          <a:p>
            <a:r>
              <a:rPr lang="en-US">
                <a:cs typeface="Calibri"/>
              </a:rPr>
              <a:t>Sustainability focused trade agenda</a:t>
            </a:r>
          </a:p>
          <a:p>
            <a:endParaRPr lang="en-US">
              <a:cs typeface="Calibri"/>
            </a:endParaRPr>
          </a:p>
          <a:p>
            <a:r>
              <a:rPr lang="en-US">
                <a:cs typeface="Calibri"/>
              </a:rPr>
              <a:t>Recycling policy at Federal and State levels</a:t>
            </a:r>
          </a:p>
        </p:txBody>
      </p:sp>
      <p:sp>
        <p:nvSpPr>
          <p:cNvPr id="4" name="Slide Number Placeholder 3"/>
          <p:cNvSpPr>
            <a:spLocks noGrp="1"/>
          </p:cNvSpPr>
          <p:nvPr>
            <p:ph type="sldNum" sz="quarter" idx="5"/>
          </p:nvPr>
        </p:nvSpPr>
        <p:spPr/>
        <p:txBody>
          <a:bodyPr/>
          <a:lstStyle/>
          <a:p>
            <a:fld id="{A3B5CAF5-777B-4278-9438-DB68DC9459CB}" type="slidenum">
              <a:rPr lang="en-US" smtClean="0"/>
              <a:t>23</a:t>
            </a:fld>
            <a:endParaRPr lang="en-US"/>
          </a:p>
        </p:txBody>
      </p:sp>
    </p:spTree>
    <p:extLst>
      <p:ext uri="{BB962C8B-B14F-4D97-AF65-F5344CB8AC3E}">
        <p14:creationId xmlns:p14="http://schemas.microsoft.com/office/powerpoint/2010/main" val="3283743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work on our Vision for the Future highlighted new actions our industry must embrace as we continue to evolve</a:t>
            </a:r>
          </a:p>
          <a:p>
            <a:endParaRPr lang="en-US">
              <a:cs typeface="Calibri"/>
            </a:endParaRPr>
          </a:p>
          <a:p>
            <a:r>
              <a:rPr lang="en-US">
                <a:cs typeface="Calibri"/>
              </a:rPr>
              <a:t>Many states have passed new recycling laws. ME, WA, OR, CA   NJ been very active</a:t>
            </a:r>
          </a:p>
          <a:p>
            <a:endParaRPr lang="en-US">
              <a:cs typeface="Calibri"/>
            </a:endParaRPr>
          </a:p>
          <a:p>
            <a:r>
              <a:rPr lang="en-US">
                <a:cs typeface="Calibri"/>
              </a:rPr>
              <a:t>Questions of availability of PCR,</a:t>
            </a:r>
          </a:p>
          <a:p>
            <a:r>
              <a:rPr lang="en-US">
                <a:cs typeface="Calibri"/>
              </a:rPr>
              <a:t>Questions about food safety and conflicting with PMO for fluid milk</a:t>
            </a:r>
          </a:p>
          <a:p>
            <a:endParaRPr lang="en-US">
              <a:cs typeface="Calibri"/>
            </a:endParaRPr>
          </a:p>
        </p:txBody>
      </p:sp>
      <p:sp>
        <p:nvSpPr>
          <p:cNvPr id="4" name="Slide Number Placeholder 3"/>
          <p:cNvSpPr>
            <a:spLocks noGrp="1"/>
          </p:cNvSpPr>
          <p:nvPr>
            <p:ph type="sldNum" sz="quarter" idx="5"/>
          </p:nvPr>
        </p:nvSpPr>
        <p:spPr/>
        <p:txBody>
          <a:bodyPr/>
          <a:lstStyle/>
          <a:p>
            <a:fld id="{A3B5CAF5-777B-4278-9438-DB68DC9459CB}" type="slidenum">
              <a:rPr lang="en-US" smtClean="0"/>
              <a:t>24</a:t>
            </a:fld>
            <a:endParaRPr lang="en-US"/>
          </a:p>
        </p:txBody>
      </p:sp>
    </p:spTree>
    <p:extLst>
      <p:ext uri="{BB962C8B-B14F-4D97-AF65-F5344CB8AC3E}">
        <p14:creationId xmlns:p14="http://schemas.microsoft.com/office/powerpoint/2010/main" val="3499443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Technology has exploded during COVID and will continue to change all aspects of our lives</a:t>
            </a:r>
          </a:p>
          <a:p>
            <a:r>
              <a:rPr lang="en-US"/>
              <a:t>It will influence our sustainability efforts. New feeds for our animals to reduce GHG, New tools to measure GHG, Alternative energy sources, </a:t>
            </a:r>
          </a:p>
          <a:p>
            <a:endParaRPr lang="en-US"/>
          </a:p>
          <a:p>
            <a:r>
              <a:rPr lang="en-US"/>
              <a:t>With more technology will come more opportunities  and more also new challenges</a:t>
            </a:r>
          </a:p>
        </p:txBody>
      </p:sp>
      <p:sp>
        <p:nvSpPr>
          <p:cNvPr id="4" name="Slide Number Placeholder 3"/>
          <p:cNvSpPr>
            <a:spLocks noGrp="1"/>
          </p:cNvSpPr>
          <p:nvPr>
            <p:ph type="sldNum" sz="quarter" idx="5"/>
          </p:nvPr>
        </p:nvSpPr>
        <p:spPr/>
        <p:txBody>
          <a:bodyPr/>
          <a:lstStyle/>
          <a:p>
            <a:fld id="{A3B5CAF5-777B-4278-9438-DB68DC9459CB}" type="slidenum">
              <a:rPr lang="en-US" smtClean="0"/>
              <a:t>25</a:t>
            </a:fld>
            <a:endParaRPr lang="en-US"/>
          </a:p>
        </p:txBody>
      </p:sp>
    </p:spTree>
    <p:extLst>
      <p:ext uri="{BB962C8B-B14F-4D97-AF65-F5344CB8AC3E}">
        <p14:creationId xmlns:p14="http://schemas.microsoft.com/office/powerpoint/2010/main" val="4170942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Dairy is not unique and we are embracing Digital Transformation</a:t>
            </a:r>
          </a:p>
          <a:p>
            <a:endParaRPr lang="en-US"/>
          </a:p>
          <a:p>
            <a:r>
              <a:rPr lang="en-US"/>
              <a:t>There are many, many applications across the supply chain. Digitalizing shipping containers so they can be tracked, Automation in our facilities</a:t>
            </a:r>
          </a:p>
          <a:p>
            <a:endParaRPr lang="en-US"/>
          </a:p>
          <a:p>
            <a:r>
              <a:rPr lang="en-US"/>
              <a:t>It is also gives us more accountability and makes us far more responsive to our customers and consumers. We can know more about their habits, their desires</a:t>
            </a:r>
          </a:p>
          <a:p>
            <a:endParaRPr lang="en-US"/>
          </a:p>
          <a:p>
            <a:r>
              <a:rPr lang="en-US"/>
              <a:t>And this also increases our vulnerability to Cyber Security</a:t>
            </a:r>
          </a:p>
        </p:txBody>
      </p:sp>
      <p:sp>
        <p:nvSpPr>
          <p:cNvPr id="4" name="Slide Number Placeholder 3"/>
          <p:cNvSpPr>
            <a:spLocks noGrp="1"/>
          </p:cNvSpPr>
          <p:nvPr>
            <p:ph type="sldNum" sz="quarter" idx="5"/>
          </p:nvPr>
        </p:nvSpPr>
        <p:spPr/>
        <p:txBody>
          <a:bodyPr/>
          <a:lstStyle/>
          <a:p>
            <a:fld id="{A3B5CAF5-777B-4278-9438-DB68DC9459CB}" type="slidenum">
              <a:rPr lang="en-US" smtClean="0"/>
              <a:t>26</a:t>
            </a:fld>
            <a:endParaRPr lang="en-US"/>
          </a:p>
        </p:txBody>
      </p:sp>
    </p:spTree>
    <p:extLst>
      <p:ext uri="{BB962C8B-B14F-4D97-AF65-F5344CB8AC3E}">
        <p14:creationId xmlns:p14="http://schemas.microsoft.com/office/powerpoint/2010/main" val="1705611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4800">
                <a:solidFill>
                  <a:schemeClr val="tx1"/>
                </a:solidFill>
              </a:rPr>
              <a:t>Training and Education</a:t>
            </a:r>
          </a:p>
          <a:p>
            <a:pPr marL="171450" indent="-171450">
              <a:buFont typeface="Arial" panose="020B0604020202020204" pitchFamily="34" charset="0"/>
              <a:buChar char="•"/>
            </a:pPr>
            <a:r>
              <a:rPr lang="en-US">
                <a:solidFill>
                  <a:schemeClr val="tx1"/>
                </a:solidFill>
              </a:rPr>
              <a:t>Webinar Series hosted by University of Minnesota Food Protection and Defense Institute, McKinsey and Associates, &amp; More</a:t>
            </a:r>
          </a:p>
          <a:p>
            <a:pPr marL="0" indent="0">
              <a:buFont typeface="Arial" panose="020B0604020202020204" pitchFamily="34" charset="0"/>
              <a:buNone/>
            </a:pPr>
            <a:r>
              <a:rPr lang="en-US" sz="4800">
                <a:solidFill>
                  <a:schemeClr val="tx1"/>
                </a:solidFill>
              </a:rPr>
              <a:t>Conferences and Events</a:t>
            </a:r>
          </a:p>
          <a:p>
            <a:pPr marL="171450" indent="-171450">
              <a:buFont typeface="Arial" panose="020B0604020202020204" pitchFamily="34" charset="0"/>
              <a:buChar char="•"/>
            </a:pPr>
            <a:r>
              <a:rPr lang="en-US">
                <a:solidFill>
                  <a:schemeClr val="tx1"/>
                </a:solidFill>
              </a:rPr>
              <a:t>Introducing The </a:t>
            </a:r>
            <a:r>
              <a:rPr lang="en-US" err="1">
                <a:solidFill>
                  <a:schemeClr val="tx1"/>
                </a:solidFill>
              </a:rPr>
              <a:t>DairyTech</a:t>
            </a:r>
            <a:r>
              <a:rPr lang="en-US">
                <a:solidFill>
                  <a:schemeClr val="tx1"/>
                </a:solidFill>
              </a:rPr>
              <a:t> Conference, May 18-19, 2022, Austin, TX</a:t>
            </a:r>
          </a:p>
          <a:p>
            <a:pPr marL="0" indent="0">
              <a:buFont typeface="Arial" panose="020B0604020202020204" pitchFamily="34" charset="0"/>
              <a:buNone/>
            </a:pPr>
            <a:r>
              <a:rPr lang="en-US" sz="4800">
                <a:solidFill>
                  <a:schemeClr val="tx1"/>
                </a:solidFill>
              </a:rPr>
              <a:t>Community of Experts</a:t>
            </a:r>
          </a:p>
          <a:p>
            <a:pPr marL="171450" indent="-171450">
              <a:buFont typeface="Arial" panose="020B0604020202020204" pitchFamily="34" charset="0"/>
              <a:buChar char="•"/>
            </a:pPr>
            <a:r>
              <a:rPr lang="en-US">
                <a:solidFill>
                  <a:schemeClr val="tx1"/>
                </a:solidFill>
              </a:rPr>
              <a:t>Introducing a New IDFA Community: The Dairy Tech and Innovation Network</a:t>
            </a:r>
          </a:p>
          <a:p>
            <a:endParaRPr lang="en-US" sz="4800">
              <a:solidFill>
                <a:schemeClr val="tx1"/>
              </a:solidFill>
            </a:endParaRPr>
          </a:p>
          <a:p>
            <a:endParaRPr lang="en-US">
              <a:solidFill>
                <a:schemeClr val="tx1"/>
              </a:solidFill>
            </a:endParaRPr>
          </a:p>
        </p:txBody>
      </p:sp>
      <p:sp>
        <p:nvSpPr>
          <p:cNvPr id="4" name="Slide Number Placeholder 3"/>
          <p:cNvSpPr>
            <a:spLocks noGrp="1"/>
          </p:cNvSpPr>
          <p:nvPr>
            <p:ph type="sldNum" sz="quarter" idx="5"/>
          </p:nvPr>
        </p:nvSpPr>
        <p:spPr/>
        <p:txBody>
          <a:bodyPr/>
          <a:lstStyle/>
          <a:p>
            <a:fld id="{A3B5CAF5-777B-4278-9438-DB68DC9459CB}" type="slidenum">
              <a:rPr lang="en-US" smtClean="0"/>
              <a:t>27</a:t>
            </a:fld>
            <a:endParaRPr lang="en-US"/>
          </a:p>
        </p:txBody>
      </p:sp>
    </p:spTree>
    <p:extLst>
      <p:ext uri="{BB962C8B-B14F-4D97-AF65-F5344CB8AC3E}">
        <p14:creationId xmlns:p14="http://schemas.microsoft.com/office/powerpoint/2010/main" val="2316226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plan to focus on the opportunities of digital transformation in the dairy industry at this new conference. </a:t>
            </a:r>
          </a:p>
          <a:p>
            <a:endParaRPr lang="en-US"/>
          </a:p>
          <a:p>
            <a:r>
              <a:rPr lang="en-US"/>
              <a:t>We are calling it the place where Dairy and Tech Connect!</a:t>
            </a:r>
          </a:p>
          <a:p>
            <a:endParaRPr lang="en-US"/>
          </a:p>
          <a:p>
            <a:r>
              <a:rPr lang="en-US"/>
              <a:t>May 18-19 in Austin Texas in conjunction with our Spring Board meetings!</a:t>
            </a:r>
          </a:p>
        </p:txBody>
      </p:sp>
      <p:sp>
        <p:nvSpPr>
          <p:cNvPr id="4" name="Slide Number Placeholder 3"/>
          <p:cNvSpPr>
            <a:spLocks noGrp="1"/>
          </p:cNvSpPr>
          <p:nvPr>
            <p:ph type="sldNum" sz="quarter" idx="5"/>
          </p:nvPr>
        </p:nvSpPr>
        <p:spPr/>
        <p:txBody>
          <a:bodyPr/>
          <a:lstStyle/>
          <a:p>
            <a:fld id="{A3B5CAF5-777B-4278-9438-DB68DC9459CB}" type="slidenum">
              <a:rPr lang="en-US" smtClean="0"/>
              <a:t>28</a:t>
            </a:fld>
            <a:endParaRPr lang="en-US"/>
          </a:p>
        </p:txBody>
      </p:sp>
    </p:spTree>
    <p:extLst>
      <p:ext uri="{BB962C8B-B14F-4D97-AF65-F5344CB8AC3E}">
        <p14:creationId xmlns:p14="http://schemas.microsoft.com/office/powerpoint/2010/main" val="802798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eaLnBrk="0" fontAlgn="base" hangingPunct="0">
              <a:spcBef>
                <a:spcPct val="0"/>
              </a:spcBef>
              <a:spcAft>
                <a:spcPct val="0"/>
              </a:spcAft>
              <a:buFontTx/>
              <a:buNone/>
              <a:defRPr/>
            </a:pPr>
            <a:r>
              <a:rPr lang="en-US" sz="1200" b="0">
                <a:solidFill>
                  <a:srgbClr val="122C47"/>
                </a:solidFill>
                <a:latin typeface="Arial"/>
                <a:ea typeface="MS PGothic"/>
                <a:cs typeface="Arial"/>
              </a:rPr>
              <a:t>Cellular Ag</a:t>
            </a:r>
            <a:endParaRPr lang="en-US" sz="1200" b="0" i="0" u="none" strike="noStrike" kern="1200" cap="none" spc="0" normalizeH="0" baseline="0" noProof="0">
              <a:ln>
                <a:noFill/>
              </a:ln>
              <a:solidFill>
                <a:srgbClr val="122C47"/>
              </a:solidFill>
              <a:effectLst/>
              <a:uLnTx/>
              <a:uFillTx/>
              <a:latin typeface="Arial" panose="020B0604020202020204" pitchFamily="34" charset="0"/>
              <a:ea typeface="MS PGothic" panose="020B0600070205080204" pitchFamily="34" charset="-128"/>
              <a:cs typeface="Arial"/>
            </a:endParaRPr>
          </a:p>
          <a:p>
            <a:pPr marL="171450" marR="0" lvl="0" indent="-171450" algn="l" defTabSz="914400">
              <a:lnSpc>
                <a:spcPct val="100000"/>
              </a:lnSpc>
              <a:spcBef>
                <a:spcPct val="0"/>
              </a:spcBef>
              <a:spcAft>
                <a:spcPct val="0"/>
              </a:spcAft>
              <a:buClrTx/>
              <a:buSzTx/>
              <a:buFont typeface="Arial" panose="020B0604020202020204" pitchFamily="34" charset="0"/>
              <a:buChar char="•"/>
              <a:tabLst/>
              <a:defRPr/>
            </a:pPr>
            <a:endParaRPr lang="en-US" sz="1200" b="0" i="0" u="none" strike="noStrike" kern="1200" cap="none" spc="0" normalizeH="0" baseline="0" noProof="0">
              <a:ln>
                <a:noFill/>
              </a:ln>
              <a:solidFill>
                <a:srgbClr val="122C47"/>
              </a:solidFill>
              <a:effectLst/>
              <a:uLnTx/>
              <a:uFillTx/>
              <a:latin typeface="Arial" panose="020B0604020202020204" pitchFamily="34" charset="0"/>
              <a:ea typeface="MS PGothic" panose="020B0600070205080204" pitchFamily="34" charset="-128"/>
              <a:cs typeface="Arial"/>
            </a:endParaRPr>
          </a:p>
          <a:p>
            <a:pPr marL="0" indent="0" defTabSz="914400">
              <a:spcBef>
                <a:spcPct val="0"/>
              </a:spcBef>
              <a:spcAft>
                <a:spcPct val="0"/>
              </a:spcAft>
              <a:buFontTx/>
              <a:buNone/>
              <a:defRPr/>
            </a:pPr>
            <a:r>
              <a:rPr lang="en-US" sz="1200" b="0">
                <a:solidFill>
                  <a:srgbClr val="122C47"/>
                </a:solidFill>
                <a:latin typeface="Arial"/>
                <a:ea typeface="MS PGothic"/>
                <a:cs typeface="Arial"/>
              </a:rPr>
              <a:t>Animal-Free Dairy</a:t>
            </a:r>
          </a:p>
          <a:p>
            <a:pPr marL="0" indent="0" defTabSz="914400">
              <a:spcBef>
                <a:spcPct val="0"/>
              </a:spcBef>
              <a:spcAft>
                <a:spcPct val="0"/>
              </a:spcAft>
              <a:buFontTx/>
              <a:buNone/>
              <a:defRPr/>
            </a:pPr>
            <a:endParaRPr lang="en-US" sz="1200" b="0">
              <a:solidFill>
                <a:srgbClr val="122C47"/>
              </a:solidFill>
              <a:latin typeface="Arial"/>
              <a:ea typeface="MS PGothic"/>
              <a:cs typeface="Arial"/>
            </a:endParaRPr>
          </a:p>
          <a:p>
            <a:pPr marL="0" indent="0" defTabSz="914400">
              <a:spcBef>
                <a:spcPct val="0"/>
              </a:spcBef>
              <a:spcAft>
                <a:spcPct val="0"/>
              </a:spcAft>
              <a:buFontTx/>
              <a:buNone/>
              <a:defRPr/>
            </a:pPr>
            <a:r>
              <a:rPr lang="en-US" sz="1200" b="0">
                <a:solidFill>
                  <a:srgbClr val="122C47"/>
                </a:solidFill>
                <a:latin typeface="Arial"/>
                <a:ea typeface="MS PGothic"/>
                <a:cs typeface="Arial"/>
              </a:rPr>
              <a:t>Tremendous amount of capital on the sidelines to invest in new technology. </a:t>
            </a:r>
          </a:p>
          <a:p>
            <a:pPr marL="0" indent="0" defTabSz="914400">
              <a:spcBef>
                <a:spcPct val="0"/>
              </a:spcBef>
              <a:spcAft>
                <a:spcPct val="0"/>
              </a:spcAft>
              <a:buFontTx/>
              <a:buNone/>
              <a:defRPr/>
            </a:pPr>
            <a:r>
              <a:rPr lang="en-US" sz="1200" b="0">
                <a:solidFill>
                  <a:srgbClr val="122C47"/>
                </a:solidFill>
                <a:latin typeface="Arial"/>
                <a:ea typeface="MS PGothic"/>
                <a:cs typeface="Arial"/>
              </a:rPr>
              <a:t>Global markets retuned 18% in 2021, S&amp;P returned 29%. Created $1.2 trillion in excess consumer savings. There is a lot of wealth to invest and to spend. Goldman Sachs has estimated $4.7 trillion. </a:t>
            </a:r>
          </a:p>
          <a:p>
            <a:pPr marL="0" indent="0" defTabSz="914400">
              <a:spcBef>
                <a:spcPct val="0"/>
              </a:spcBef>
              <a:spcAft>
                <a:spcPct val="0"/>
              </a:spcAft>
              <a:buFont typeface="Arial" panose="020B0604020202020204" pitchFamily="34" charset="0"/>
              <a:buNone/>
              <a:defRPr/>
            </a:pPr>
            <a:endParaRPr lang="en-US" sz="1200" b="0">
              <a:solidFill>
                <a:srgbClr val="122C47"/>
              </a:solidFill>
              <a:latin typeface="Arial"/>
              <a:ea typeface="MS PGothic"/>
              <a:cs typeface="Arial"/>
            </a:endParaRPr>
          </a:p>
          <a:p>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29</a:t>
            </a:fld>
            <a:endParaRPr lang="en-US"/>
          </a:p>
        </p:txBody>
      </p:sp>
    </p:spTree>
    <p:extLst>
      <p:ext uri="{BB962C8B-B14F-4D97-AF65-F5344CB8AC3E}">
        <p14:creationId xmlns:p14="http://schemas.microsoft.com/office/powerpoint/2010/main" val="485882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Such an important topic. </a:t>
            </a:r>
          </a:p>
          <a:p>
            <a:r>
              <a:rPr lang="en-US"/>
              <a:t>Proud of IDFA’s work on this important issue over the past 3 years!</a:t>
            </a:r>
          </a:p>
          <a:p>
            <a:r>
              <a:rPr lang="en-US"/>
              <a:t>People was a key point coming out of our Vision for the Future.</a:t>
            </a:r>
          </a:p>
          <a:p>
            <a:r>
              <a:rPr lang="en-US"/>
              <a:t>We will continue our focus on this issue!</a:t>
            </a:r>
          </a:p>
          <a:p>
            <a:endParaRPr lang="en-US"/>
          </a:p>
          <a:p>
            <a:r>
              <a:rPr lang="en-US"/>
              <a:t>As our industry is embracing Digital Transformation, we are focusing on Attracting and Retaining the Very Best People!</a:t>
            </a:r>
          </a:p>
        </p:txBody>
      </p:sp>
      <p:sp>
        <p:nvSpPr>
          <p:cNvPr id="4" name="Slide Number Placeholder 3"/>
          <p:cNvSpPr>
            <a:spLocks noGrp="1"/>
          </p:cNvSpPr>
          <p:nvPr>
            <p:ph type="sldNum" sz="quarter" idx="5"/>
          </p:nvPr>
        </p:nvSpPr>
        <p:spPr/>
        <p:txBody>
          <a:bodyPr/>
          <a:lstStyle/>
          <a:p>
            <a:fld id="{A3B5CAF5-777B-4278-9438-DB68DC9459CB}" type="slidenum">
              <a:rPr lang="en-US" smtClean="0"/>
              <a:t>30</a:t>
            </a:fld>
            <a:endParaRPr lang="en-US"/>
          </a:p>
        </p:txBody>
      </p:sp>
    </p:spTree>
    <p:extLst>
      <p:ext uri="{BB962C8B-B14F-4D97-AF65-F5344CB8AC3E}">
        <p14:creationId xmlns:p14="http://schemas.microsoft.com/office/powerpoint/2010/main" val="4246077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IDFA People Strategy has 5 components. We are currently considering adding new components.</a:t>
            </a:r>
          </a:p>
          <a:p>
            <a:endParaRPr lang="en-US"/>
          </a:p>
          <a:p>
            <a:r>
              <a:rPr lang="en-US"/>
              <a:t>Member interests in these continues to grow!  </a:t>
            </a:r>
          </a:p>
        </p:txBody>
      </p:sp>
      <p:sp>
        <p:nvSpPr>
          <p:cNvPr id="4" name="Slide Number Placeholder 3"/>
          <p:cNvSpPr>
            <a:spLocks noGrp="1"/>
          </p:cNvSpPr>
          <p:nvPr>
            <p:ph type="sldNum" sz="quarter" idx="5"/>
          </p:nvPr>
        </p:nvSpPr>
        <p:spPr/>
        <p:txBody>
          <a:bodyPr/>
          <a:lstStyle/>
          <a:p>
            <a:fld id="{A3B5CAF5-777B-4278-9438-DB68DC9459CB}" type="slidenum">
              <a:rPr lang="en-US" smtClean="0"/>
              <a:t>31</a:t>
            </a:fld>
            <a:endParaRPr lang="en-US"/>
          </a:p>
        </p:txBody>
      </p:sp>
    </p:spTree>
    <p:extLst>
      <p:ext uri="{BB962C8B-B14F-4D97-AF65-F5344CB8AC3E}">
        <p14:creationId xmlns:p14="http://schemas.microsoft.com/office/powerpoint/2010/main" val="504085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reviews on this program have been fantastic. </a:t>
            </a:r>
          </a:p>
          <a:p>
            <a:endParaRPr lang="en-US"/>
          </a:p>
          <a:p>
            <a:r>
              <a:rPr lang="en-US"/>
              <a:t>We are very appreciative of our Advisory Committee! True partners in empowering and supporting other women.</a:t>
            </a:r>
          </a:p>
          <a:p>
            <a:endParaRPr lang="en-US"/>
          </a:p>
          <a:p>
            <a:r>
              <a:rPr lang="en-US"/>
              <a:t>Over 600 and growing!</a:t>
            </a:r>
          </a:p>
        </p:txBody>
      </p:sp>
      <p:sp>
        <p:nvSpPr>
          <p:cNvPr id="4" name="Slide Number Placeholder 3"/>
          <p:cNvSpPr>
            <a:spLocks noGrp="1"/>
          </p:cNvSpPr>
          <p:nvPr>
            <p:ph type="sldNum" sz="quarter" idx="5"/>
          </p:nvPr>
        </p:nvSpPr>
        <p:spPr/>
        <p:txBody>
          <a:bodyPr/>
          <a:lstStyle/>
          <a:p>
            <a:fld id="{A3B5CAF5-777B-4278-9438-DB68DC9459CB}" type="slidenum">
              <a:rPr lang="en-US" smtClean="0"/>
              <a:t>32</a:t>
            </a:fld>
            <a:endParaRPr lang="en-US"/>
          </a:p>
        </p:txBody>
      </p:sp>
    </p:spTree>
    <p:extLst>
      <p:ext uri="{BB962C8B-B14F-4D97-AF65-F5344CB8AC3E}">
        <p14:creationId xmlns:p14="http://schemas.microsoft.com/office/powerpoint/2010/main" val="2484027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have a tremendous program planned for you to discover the things that are NEW, NOW and NEXT for dairy!</a:t>
            </a:r>
          </a:p>
          <a:p>
            <a:r>
              <a:rPr lang="en-US">
                <a:cs typeface="Calibri"/>
              </a:rPr>
              <a:t>We have industry analysts, Policymakers, professors, federal officials, experts in global commerce and trade, innovators, premier industry consultants.</a:t>
            </a:r>
          </a:p>
          <a:p>
            <a:r>
              <a:rPr lang="en-US">
                <a:cs typeface="Calibri"/>
              </a:rPr>
              <a:t>Many topics – Sustainability, Health and Wellness, Supply Chain, People and yes FMMO</a:t>
            </a:r>
          </a:p>
          <a:p>
            <a:r>
              <a:rPr lang="en-US">
                <a:cs typeface="Calibri"/>
              </a:rPr>
              <a:t>New panel this Forum – Our IDFA VP will lead a panel discussion with our International Dairy Leaders for Global perspective. </a:t>
            </a:r>
          </a:p>
          <a:p>
            <a:r>
              <a:rPr lang="en-US">
                <a:cs typeface="Calibri"/>
              </a:rPr>
              <a:t>McKinsey present their broad industry perspective on the CPG sector with specific input from our Dairy Industry Leaders.</a:t>
            </a:r>
          </a:p>
          <a:p>
            <a:endParaRPr lang="en-US">
              <a:cs typeface="Calibri"/>
            </a:endParaRPr>
          </a:p>
          <a:p>
            <a:r>
              <a:rPr lang="en-US">
                <a:cs typeface="Calibri"/>
              </a:rPr>
              <a:t>I want each of you to walk out of this Forum with at least one thing you plan to take home and use in your business.</a:t>
            </a:r>
          </a:p>
        </p:txBody>
      </p:sp>
      <p:sp>
        <p:nvSpPr>
          <p:cNvPr id="4" name="Slide Number Placeholder 3"/>
          <p:cNvSpPr>
            <a:spLocks noGrp="1"/>
          </p:cNvSpPr>
          <p:nvPr>
            <p:ph type="sldNum" sz="quarter" idx="5"/>
          </p:nvPr>
        </p:nvSpPr>
        <p:spPr/>
        <p:txBody>
          <a:bodyPr/>
          <a:lstStyle/>
          <a:p>
            <a:fld id="{A3B5CAF5-777B-4278-9438-DB68DC9459CB}" type="slidenum">
              <a:rPr lang="en-US" smtClean="0"/>
              <a:t>5</a:t>
            </a:fld>
            <a:endParaRPr lang="en-US"/>
          </a:p>
        </p:txBody>
      </p:sp>
    </p:spTree>
    <p:extLst>
      <p:ext uri="{BB962C8B-B14F-4D97-AF65-F5344CB8AC3E}">
        <p14:creationId xmlns:p14="http://schemas.microsoft.com/office/powerpoint/2010/main" val="3471529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3 classes totaling 75 Next Generation of Dairy Leaders. </a:t>
            </a:r>
          </a:p>
          <a:p>
            <a:endParaRPr lang="en-US"/>
          </a:p>
          <a:p>
            <a:r>
              <a:rPr lang="en-US"/>
              <a:t>Such an impressive group of individuals. They are already taking on new leadership roles and providing valuable input on our various committees and task forces. </a:t>
            </a:r>
          </a:p>
          <a:p>
            <a:endParaRPr lang="en-US"/>
          </a:p>
          <a:p>
            <a:r>
              <a:rPr lang="en-US"/>
              <a:t>Please stand to be recognized. Make sure you introduce yourself to these next leaders!</a:t>
            </a:r>
          </a:p>
        </p:txBody>
      </p:sp>
      <p:sp>
        <p:nvSpPr>
          <p:cNvPr id="4" name="Slide Number Placeholder 3"/>
          <p:cNvSpPr>
            <a:spLocks noGrp="1"/>
          </p:cNvSpPr>
          <p:nvPr>
            <p:ph type="sldNum" sz="quarter" idx="5"/>
          </p:nvPr>
        </p:nvSpPr>
        <p:spPr/>
        <p:txBody>
          <a:bodyPr/>
          <a:lstStyle/>
          <a:p>
            <a:fld id="{A3B5CAF5-777B-4278-9438-DB68DC9459CB}" type="slidenum">
              <a:rPr lang="en-US" smtClean="0"/>
              <a:t>33</a:t>
            </a:fld>
            <a:endParaRPr lang="en-US"/>
          </a:p>
        </p:txBody>
      </p:sp>
    </p:spTree>
    <p:extLst>
      <p:ext uri="{BB962C8B-B14F-4D97-AF65-F5344CB8AC3E}">
        <p14:creationId xmlns:p14="http://schemas.microsoft.com/office/powerpoint/2010/main" val="1170466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enjoy all our Boards, Task Forces and Networks but I have to admit that I look forward to the monthly meetings of these CHROs!</a:t>
            </a:r>
          </a:p>
          <a:p>
            <a:endParaRPr lang="en-US"/>
          </a:p>
          <a:p>
            <a:r>
              <a:rPr lang="en-US"/>
              <a:t>They are on the cutting edge of the exploding number of people related issues, from attracting and retaining to managing all the many COVID requirements, to CDC, OSHA, SCOTUS, PTO, Schools, Childcare, healthcare, on and on. You name it and these people are implementing plans to manage all these issues!</a:t>
            </a:r>
          </a:p>
          <a:p>
            <a:endParaRPr lang="en-US"/>
          </a:p>
          <a:p>
            <a:r>
              <a:rPr lang="en-US"/>
              <a:t>What a remarkable group of individuals! So welling to share with one another to help each other. Wonderful to witness</a:t>
            </a:r>
          </a:p>
        </p:txBody>
      </p:sp>
      <p:sp>
        <p:nvSpPr>
          <p:cNvPr id="4" name="Slide Number Placeholder 3"/>
          <p:cNvSpPr>
            <a:spLocks noGrp="1"/>
          </p:cNvSpPr>
          <p:nvPr>
            <p:ph type="sldNum" sz="quarter" idx="5"/>
          </p:nvPr>
        </p:nvSpPr>
        <p:spPr/>
        <p:txBody>
          <a:bodyPr/>
          <a:lstStyle/>
          <a:p>
            <a:fld id="{A3B5CAF5-777B-4278-9438-DB68DC9459CB}" type="slidenum">
              <a:rPr lang="en-US" smtClean="0"/>
              <a:t>34</a:t>
            </a:fld>
            <a:endParaRPr lang="en-US"/>
          </a:p>
        </p:txBody>
      </p:sp>
    </p:spTree>
    <p:extLst>
      <p:ext uri="{BB962C8B-B14F-4D97-AF65-F5344CB8AC3E}">
        <p14:creationId xmlns:p14="http://schemas.microsoft.com/office/powerpoint/2010/main" val="2095163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McKinsey analysis top 25% for gender diversity on executive teams are more likely to have above average profitability!</a:t>
            </a:r>
          </a:p>
          <a:p>
            <a:endParaRPr lang="en-US"/>
          </a:p>
          <a:p>
            <a:r>
              <a:rPr lang="en-US"/>
              <a:t>We have worked in close partnership with Egon Zehnder and McKinsey on this effort!</a:t>
            </a:r>
          </a:p>
          <a:p>
            <a:endParaRPr lang="en-US"/>
          </a:p>
          <a:p>
            <a:r>
              <a:rPr lang="en-US"/>
              <a:t>Again our members are engaged and supportive. </a:t>
            </a:r>
          </a:p>
          <a:p>
            <a:endParaRPr lang="en-US"/>
          </a:p>
          <a:p>
            <a:r>
              <a:rPr lang="en-US"/>
              <a:t>Come join us!</a:t>
            </a:r>
          </a:p>
        </p:txBody>
      </p:sp>
      <p:sp>
        <p:nvSpPr>
          <p:cNvPr id="4" name="Slide Number Placeholder 3"/>
          <p:cNvSpPr>
            <a:spLocks noGrp="1"/>
          </p:cNvSpPr>
          <p:nvPr>
            <p:ph type="sldNum" sz="quarter" idx="5"/>
          </p:nvPr>
        </p:nvSpPr>
        <p:spPr/>
        <p:txBody>
          <a:bodyPr/>
          <a:lstStyle/>
          <a:p>
            <a:fld id="{A3B5CAF5-777B-4278-9438-DB68DC9459CB}" type="slidenum">
              <a:rPr lang="en-US" smtClean="0"/>
              <a:t>35</a:t>
            </a:fld>
            <a:endParaRPr lang="en-US"/>
          </a:p>
        </p:txBody>
      </p:sp>
    </p:spTree>
    <p:extLst>
      <p:ext uri="{BB962C8B-B14F-4D97-AF65-F5344CB8AC3E}">
        <p14:creationId xmlns:p14="http://schemas.microsoft.com/office/powerpoint/2010/main" val="1378111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putting People at the center of everything we do. </a:t>
            </a:r>
          </a:p>
          <a:p>
            <a:endParaRPr lang="en-US"/>
          </a:p>
          <a:p>
            <a:r>
              <a:rPr lang="en-US"/>
              <a:t>We plan to bring CEOs and CHROs together Oct 4-5 Amelia Island Florida. In conjunction with our Fall Board meeting!</a:t>
            </a:r>
          </a:p>
          <a:p>
            <a:endParaRPr lang="en-US"/>
          </a:p>
          <a:p>
            <a:r>
              <a:rPr lang="en-US"/>
              <a:t>We will discuss the many people issues as well as organizational effectiveness to take advantage of a changing and dynamic marketplace.</a:t>
            </a:r>
          </a:p>
        </p:txBody>
      </p:sp>
      <p:sp>
        <p:nvSpPr>
          <p:cNvPr id="4" name="Slide Number Placeholder 3"/>
          <p:cNvSpPr>
            <a:spLocks noGrp="1"/>
          </p:cNvSpPr>
          <p:nvPr>
            <p:ph type="sldNum" sz="quarter" idx="5"/>
          </p:nvPr>
        </p:nvSpPr>
        <p:spPr/>
        <p:txBody>
          <a:bodyPr/>
          <a:lstStyle/>
          <a:p>
            <a:fld id="{A3B5CAF5-777B-4278-9438-DB68DC9459CB}" type="slidenum">
              <a:rPr lang="en-US" smtClean="0"/>
              <a:t>36</a:t>
            </a:fld>
            <a:endParaRPr lang="en-US"/>
          </a:p>
        </p:txBody>
      </p:sp>
    </p:spTree>
    <p:extLst>
      <p:ext uri="{BB962C8B-B14F-4D97-AF65-F5344CB8AC3E}">
        <p14:creationId xmlns:p14="http://schemas.microsoft.com/office/powerpoint/2010/main" val="35184031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have covered the what is NEW in our industry. </a:t>
            </a:r>
          </a:p>
          <a:p>
            <a:endParaRPr lang="en-US"/>
          </a:p>
          <a:p>
            <a:r>
              <a:rPr lang="en-US"/>
              <a:t>So now lets look at the things that are NOW!</a:t>
            </a:r>
          </a:p>
        </p:txBody>
      </p:sp>
      <p:sp>
        <p:nvSpPr>
          <p:cNvPr id="4" name="Slide Number Placeholder 3"/>
          <p:cNvSpPr>
            <a:spLocks noGrp="1"/>
          </p:cNvSpPr>
          <p:nvPr>
            <p:ph type="sldNum" sz="quarter" idx="5"/>
          </p:nvPr>
        </p:nvSpPr>
        <p:spPr/>
        <p:txBody>
          <a:bodyPr/>
          <a:lstStyle/>
          <a:p>
            <a:fld id="{A3B5CAF5-777B-4278-9438-DB68DC9459CB}" type="slidenum">
              <a:rPr lang="en-US" smtClean="0"/>
              <a:t>37</a:t>
            </a:fld>
            <a:endParaRPr lang="en-US"/>
          </a:p>
        </p:txBody>
      </p:sp>
    </p:spTree>
    <p:extLst>
      <p:ext uri="{BB962C8B-B14F-4D97-AF65-F5344CB8AC3E}">
        <p14:creationId xmlns:p14="http://schemas.microsoft.com/office/powerpoint/2010/main" val="2858354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is about one word……WORKFORCE!</a:t>
            </a:r>
          </a:p>
          <a:p>
            <a:endParaRPr lang="en-US"/>
          </a:p>
          <a:p>
            <a:r>
              <a:rPr lang="en-US"/>
              <a:t>Every member conversation is related to workforce. Yes demand is up and that is great but I need more workers. </a:t>
            </a:r>
          </a:p>
          <a:p>
            <a:endParaRPr lang="en-US"/>
          </a:p>
          <a:p>
            <a:r>
              <a:rPr lang="en-US"/>
              <a:t>We talk about this challenge at every CHRO meeting. </a:t>
            </a:r>
          </a:p>
          <a:p>
            <a:endParaRPr lang="en-US"/>
          </a:p>
          <a:p>
            <a:r>
              <a:rPr lang="en-US"/>
              <a:t>The milk keeps coming, the demand is growing and we are struggling to have the workers to meet this demand.  Truck drivers and maintenance workers top the list in terms of most difficult positions to fill! A CDL is harder to hire today than PhD!</a:t>
            </a:r>
          </a:p>
          <a:p>
            <a:endParaRPr lang="en-US"/>
          </a:p>
          <a:p>
            <a:r>
              <a:rPr lang="en-US"/>
              <a:t>McKinsey will present a session here at Dairy Forum on the Great Attrition or Great Attraction….The Choice is yours. I encourage you to attend this session but let me warn you, it will require some of you to change you approach to PEOPLE!</a:t>
            </a:r>
          </a:p>
          <a:p>
            <a:endParaRPr lang="en-US"/>
          </a:p>
          <a:p>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38</a:t>
            </a:fld>
            <a:endParaRPr lang="en-US"/>
          </a:p>
        </p:txBody>
      </p:sp>
    </p:spTree>
    <p:extLst>
      <p:ext uri="{BB962C8B-B14F-4D97-AF65-F5344CB8AC3E}">
        <p14:creationId xmlns:p14="http://schemas.microsoft.com/office/powerpoint/2010/main" val="30421607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38 million quit their jobs in 2021</a:t>
            </a:r>
          </a:p>
          <a:p>
            <a:r>
              <a:rPr lang="en-US"/>
              <a:t>4.2 million quit in October</a:t>
            </a:r>
          </a:p>
          <a:p>
            <a:r>
              <a:rPr lang="en-US"/>
              <a:t>4.5 million quit in November</a:t>
            </a:r>
          </a:p>
        </p:txBody>
      </p:sp>
      <p:sp>
        <p:nvSpPr>
          <p:cNvPr id="4" name="Slide Number Placeholder 3"/>
          <p:cNvSpPr>
            <a:spLocks noGrp="1"/>
          </p:cNvSpPr>
          <p:nvPr>
            <p:ph type="sldNum" sz="quarter" idx="5"/>
          </p:nvPr>
        </p:nvSpPr>
        <p:spPr/>
        <p:txBody>
          <a:bodyPr/>
          <a:lstStyle/>
          <a:p>
            <a:fld id="{A3B5CAF5-777B-4278-9438-DB68DC9459CB}" type="slidenum">
              <a:rPr lang="en-US" smtClean="0"/>
              <a:t>39</a:t>
            </a:fld>
            <a:endParaRPr lang="en-US"/>
          </a:p>
        </p:txBody>
      </p:sp>
    </p:spTree>
    <p:extLst>
      <p:ext uri="{BB962C8B-B14F-4D97-AF65-F5344CB8AC3E}">
        <p14:creationId xmlns:p14="http://schemas.microsoft.com/office/powerpoint/2010/main" val="3374167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were 10.6 million job openings and roughly 7 million unemployed people.</a:t>
            </a:r>
          </a:p>
        </p:txBody>
      </p:sp>
      <p:sp>
        <p:nvSpPr>
          <p:cNvPr id="4" name="Slide Number Placeholder 3"/>
          <p:cNvSpPr>
            <a:spLocks noGrp="1"/>
          </p:cNvSpPr>
          <p:nvPr>
            <p:ph type="sldNum" sz="quarter" idx="5"/>
          </p:nvPr>
        </p:nvSpPr>
        <p:spPr/>
        <p:txBody>
          <a:bodyPr/>
          <a:lstStyle/>
          <a:p>
            <a:fld id="{A3B5CAF5-777B-4278-9438-DB68DC9459CB}" type="slidenum">
              <a:rPr lang="en-US" smtClean="0"/>
              <a:t>40</a:t>
            </a:fld>
            <a:endParaRPr lang="en-US"/>
          </a:p>
        </p:txBody>
      </p:sp>
    </p:spTree>
    <p:extLst>
      <p:ext uri="{BB962C8B-B14F-4D97-AF65-F5344CB8AC3E}">
        <p14:creationId xmlns:p14="http://schemas.microsoft.com/office/powerpoint/2010/main" val="28152061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a:solidFill>
                  <a:schemeClr val="tx2"/>
                </a:solidFill>
              </a:rPr>
              <a:t>On the one hand: </a:t>
            </a:r>
          </a:p>
          <a:p>
            <a:pPr marL="171450" indent="-171450">
              <a:buFont typeface="Arial" panose="020B0604020202020204" pitchFamily="34" charset="0"/>
              <a:buChar char="•"/>
            </a:pPr>
            <a:r>
              <a:rPr lang="en-US" sz="1200">
                <a:solidFill>
                  <a:schemeClr val="tx2"/>
                </a:solidFill>
              </a:rPr>
              <a:t>Wages rising</a:t>
            </a:r>
          </a:p>
          <a:p>
            <a:pPr marL="171450" indent="-171450">
              <a:buFont typeface="Arial" panose="020B0604020202020204" pitchFamily="34" charset="0"/>
              <a:buChar char="•"/>
            </a:pPr>
            <a:r>
              <a:rPr lang="en-US" sz="1200">
                <a:solidFill>
                  <a:schemeClr val="tx2"/>
                </a:solidFill>
              </a:rPr>
              <a:t>Demand up across category</a:t>
            </a:r>
          </a:p>
          <a:p>
            <a:pPr marL="171450" indent="-171450">
              <a:buFont typeface="Arial" panose="020B0604020202020204" pitchFamily="34" charset="0"/>
              <a:buChar char="•"/>
            </a:pPr>
            <a:r>
              <a:rPr lang="en-US" sz="1200">
                <a:solidFill>
                  <a:schemeClr val="tx2"/>
                </a:solidFill>
              </a:rPr>
              <a:t>Exports up around the world</a:t>
            </a:r>
          </a:p>
          <a:p>
            <a:pPr marL="171450" indent="-171450">
              <a:buFont typeface="Arial" panose="020B0604020202020204" pitchFamily="34" charset="0"/>
              <a:buChar char="•"/>
            </a:pPr>
            <a:r>
              <a:rPr lang="en-US" sz="1200">
                <a:solidFill>
                  <a:schemeClr val="tx2"/>
                </a:solidFill>
              </a:rPr>
              <a:t>Companies investing in growth</a:t>
            </a:r>
          </a:p>
          <a:p>
            <a:pPr marL="171450" indent="-171450">
              <a:buFont typeface="Arial" panose="020B0604020202020204" pitchFamily="34" charset="0"/>
              <a:buChar char="•"/>
            </a:pPr>
            <a:endParaRPr lang="en-US" sz="1200">
              <a:solidFill>
                <a:schemeClr val="tx2"/>
              </a:solidFill>
            </a:endParaRPr>
          </a:p>
          <a:p>
            <a:pPr marL="0" indent="0">
              <a:buFont typeface="Arial" panose="020B0604020202020204" pitchFamily="34" charset="0"/>
              <a:buNone/>
            </a:pPr>
            <a:r>
              <a:rPr lang="en-US" sz="1200">
                <a:solidFill>
                  <a:schemeClr val="tx2"/>
                </a:solidFill>
              </a:rPr>
              <a:t>On the other hand:</a:t>
            </a:r>
          </a:p>
          <a:p>
            <a:pPr marL="171450" indent="-171450">
              <a:buFont typeface="Arial" panose="020B0604020202020204" pitchFamily="34" charset="0"/>
              <a:buChar char="•"/>
            </a:pPr>
            <a:r>
              <a:rPr lang="en-US" sz="1200">
                <a:solidFill>
                  <a:srgbClr val="FF0000"/>
                </a:solidFill>
                <a:latin typeface="Arial" panose="020B0604020202020204" pitchFamily="34" charset="0"/>
                <a:cs typeface="Arial" panose="020B0604020202020204" pitchFamily="34" charset="0"/>
              </a:rPr>
              <a:t>Inflation Hits 40 year high with a 7% increase </a:t>
            </a:r>
          </a:p>
          <a:p>
            <a:pPr marL="171450" indent="-171450">
              <a:buFont typeface="Arial" panose="020B0604020202020204" pitchFamily="34" charset="0"/>
              <a:buChar char="•"/>
            </a:pPr>
            <a:r>
              <a:rPr lang="en-US" sz="1200">
                <a:solidFill>
                  <a:srgbClr val="FF0000"/>
                </a:solidFill>
                <a:latin typeface="Arial" panose="020B0604020202020204" pitchFamily="34" charset="0"/>
                <a:cs typeface="Arial" panose="020B0604020202020204" pitchFamily="34" charset="0"/>
              </a:rPr>
              <a:t>wholesale price increases well above historic rates</a:t>
            </a:r>
          </a:p>
          <a:p>
            <a:pPr marL="171450" indent="-171450">
              <a:buFont typeface="Arial" panose="020B0604020202020204" pitchFamily="34" charset="0"/>
              <a:buChar char="•"/>
            </a:pPr>
            <a:r>
              <a:rPr lang="en-US" sz="1200">
                <a:solidFill>
                  <a:srgbClr val="FF0000"/>
                </a:solidFill>
                <a:latin typeface="Arial" panose="020B0604020202020204" pitchFamily="34" charset="0"/>
                <a:cs typeface="Arial" panose="020B0604020202020204" pitchFamily="34" charset="0"/>
              </a:rPr>
              <a:t>Gasoline, diesel &amp; heating fuel costs up YTD</a:t>
            </a:r>
          </a:p>
          <a:p>
            <a:pPr marL="171450" indent="-171450">
              <a:buFont typeface="Arial" panose="020B0604020202020204" pitchFamily="34" charset="0"/>
              <a:buChar char="•"/>
            </a:pPr>
            <a:r>
              <a:rPr lang="en-US" sz="1200">
                <a:solidFill>
                  <a:srgbClr val="FF0000"/>
                </a:solidFill>
                <a:latin typeface="Arial" panose="020B0604020202020204" pitchFamily="34" charset="0"/>
                <a:cs typeface="Arial" panose="020B0604020202020204" pitchFamily="34" charset="0"/>
              </a:rPr>
              <a:t>Supply chain issues, delays persist from farm to fork</a:t>
            </a:r>
          </a:p>
          <a:p>
            <a:pPr marL="171450" indent="-171450">
              <a:buFont typeface="Arial" panose="020B0604020202020204" pitchFamily="34" charset="0"/>
              <a:buChar char="•"/>
            </a:pPr>
            <a:r>
              <a:rPr lang="en-US" sz="1200">
                <a:solidFill>
                  <a:srgbClr val="FF0000"/>
                </a:solidFill>
                <a:latin typeface="Arial" panose="020B0604020202020204" pitchFamily="34" charset="0"/>
                <a:cs typeface="Arial" panose="020B0604020202020204" pitchFamily="34" charset="0"/>
              </a:rPr>
              <a:t>Workforce challenges deepening as COVID re-intensifies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41</a:t>
            </a:fld>
            <a:endParaRPr lang="en-US"/>
          </a:p>
        </p:txBody>
      </p:sp>
    </p:spTree>
    <p:extLst>
      <p:ext uri="{BB962C8B-B14F-4D97-AF65-F5344CB8AC3E}">
        <p14:creationId xmlns:p14="http://schemas.microsoft.com/office/powerpoint/2010/main" val="9432075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 talk about NEW and NOW using facts but talking about what’s NEXT requires me to do some predicting…..once again. </a:t>
            </a:r>
          </a:p>
        </p:txBody>
      </p:sp>
      <p:sp>
        <p:nvSpPr>
          <p:cNvPr id="4" name="Slide Number Placeholder 3"/>
          <p:cNvSpPr>
            <a:spLocks noGrp="1"/>
          </p:cNvSpPr>
          <p:nvPr>
            <p:ph type="sldNum" sz="quarter" idx="5"/>
          </p:nvPr>
        </p:nvSpPr>
        <p:spPr/>
        <p:txBody>
          <a:bodyPr/>
          <a:lstStyle/>
          <a:p>
            <a:fld id="{A3B5CAF5-777B-4278-9438-DB68DC9459CB}" type="slidenum">
              <a:rPr lang="en-US" smtClean="0"/>
              <a:t>42</a:t>
            </a:fld>
            <a:endParaRPr lang="en-US"/>
          </a:p>
        </p:txBody>
      </p:sp>
    </p:spTree>
    <p:extLst>
      <p:ext uri="{BB962C8B-B14F-4D97-AF65-F5344CB8AC3E}">
        <p14:creationId xmlns:p14="http://schemas.microsoft.com/office/powerpoint/2010/main" val="2461146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6</a:t>
            </a:fld>
            <a:endParaRPr lang="en-US"/>
          </a:p>
        </p:txBody>
      </p:sp>
    </p:spTree>
    <p:extLst>
      <p:ext uri="{BB962C8B-B14F-4D97-AF65-F5344CB8AC3E}">
        <p14:creationId xmlns:p14="http://schemas.microsoft.com/office/powerpoint/2010/main" val="2840599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had no idea that COVID was coming when I made this prediction at Dairy Forum in January 2020! </a:t>
            </a:r>
          </a:p>
          <a:p>
            <a:endParaRPr lang="en-US"/>
          </a:p>
          <a:p>
            <a:r>
              <a:rPr lang="en-US"/>
              <a:t>I do want to make it clear that I made this prediction because I see the pace of changing only increasing. Granted COVID turbocharged CHANGE!</a:t>
            </a:r>
          </a:p>
          <a:p>
            <a:endParaRPr lang="en-US"/>
          </a:p>
          <a:p>
            <a:r>
              <a:rPr lang="en-US"/>
              <a:t>I would guess that many in this audience agrees with this prediction. We are now 2 years since and we have certainly experienced a lot of change.</a:t>
            </a:r>
          </a:p>
        </p:txBody>
      </p:sp>
      <p:sp>
        <p:nvSpPr>
          <p:cNvPr id="4" name="Slide Number Placeholder 3"/>
          <p:cNvSpPr>
            <a:spLocks noGrp="1"/>
          </p:cNvSpPr>
          <p:nvPr>
            <p:ph type="sldNum" sz="quarter" idx="5"/>
          </p:nvPr>
        </p:nvSpPr>
        <p:spPr/>
        <p:txBody>
          <a:bodyPr/>
          <a:lstStyle/>
          <a:p>
            <a:fld id="{A3B5CAF5-777B-4278-9438-DB68DC9459CB}" type="slidenum">
              <a:rPr lang="en-US" smtClean="0"/>
              <a:t>43</a:t>
            </a:fld>
            <a:endParaRPr lang="en-US"/>
          </a:p>
        </p:txBody>
      </p:sp>
    </p:spTree>
    <p:extLst>
      <p:ext uri="{BB962C8B-B14F-4D97-AF65-F5344CB8AC3E}">
        <p14:creationId xmlns:p14="http://schemas.microsoft.com/office/powerpoint/2010/main" val="1448025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I am making 4 more Predictions:</a:t>
            </a:r>
          </a:p>
          <a:p>
            <a:endParaRPr lang="en-US"/>
          </a:p>
          <a:p>
            <a:pPr marL="228600" indent="-228600">
              <a:buAutoNum type="arabicParenR"/>
            </a:pPr>
            <a:r>
              <a:rPr lang="en-US"/>
              <a:t>Health &amp; Wellness: Connection between Food and Health will dominate the debate!</a:t>
            </a:r>
          </a:p>
          <a:p>
            <a:pPr marL="228600" indent="-228600">
              <a:buAutoNum type="arabicParenR"/>
            </a:pPr>
            <a:r>
              <a:rPr lang="en-US"/>
              <a:t>Sustainability: Metrics will become a condition of sale</a:t>
            </a:r>
          </a:p>
          <a:p>
            <a:pPr marL="228600" indent="-228600">
              <a:buAutoNum type="arabicParenR"/>
            </a:pPr>
            <a:r>
              <a:rPr lang="en-US"/>
              <a:t>Winning in the Marketplace: Our industry will align on a pricing model that makes the US the dominant milk supplier</a:t>
            </a:r>
          </a:p>
          <a:p>
            <a:pPr marL="228600" indent="-228600">
              <a:buAutoNum type="arabicParenR"/>
            </a:pPr>
            <a:r>
              <a:rPr lang="en-US"/>
              <a:t>People will determine our Success</a:t>
            </a:r>
          </a:p>
        </p:txBody>
      </p:sp>
      <p:sp>
        <p:nvSpPr>
          <p:cNvPr id="4" name="Slide Number Placeholder 3"/>
          <p:cNvSpPr>
            <a:spLocks noGrp="1"/>
          </p:cNvSpPr>
          <p:nvPr>
            <p:ph type="sldNum" sz="quarter" idx="5"/>
          </p:nvPr>
        </p:nvSpPr>
        <p:spPr/>
        <p:txBody>
          <a:bodyPr/>
          <a:lstStyle/>
          <a:p>
            <a:fld id="{A3B5CAF5-777B-4278-9438-DB68DC9459CB}" type="slidenum">
              <a:rPr lang="en-US" smtClean="0"/>
              <a:t>44</a:t>
            </a:fld>
            <a:endParaRPr lang="en-US"/>
          </a:p>
        </p:txBody>
      </p:sp>
    </p:spTree>
    <p:extLst>
      <p:ext uri="{BB962C8B-B14F-4D97-AF65-F5344CB8AC3E}">
        <p14:creationId xmlns:p14="http://schemas.microsoft.com/office/powerpoint/2010/main" val="9757164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Hippocrates predicted it 2500 years ago! Food will become medicine. What had been a marginal practice in medicine and dietetics—as seen by the book on the screen—has become much more mainstream. Peter Diamandis also made this point at Dairy Forum last year. Technology will be a major driver</a:t>
            </a:r>
          </a:p>
          <a:p>
            <a:endParaRPr lang="en-US"/>
          </a:p>
          <a:p>
            <a:r>
              <a:rPr lang="en-US"/>
              <a:t>Health and Wellness is estimated to be a $1.5 trillion opportunity</a:t>
            </a:r>
          </a:p>
          <a:p>
            <a:endParaRPr lang="en-US"/>
          </a:p>
          <a:p>
            <a:r>
              <a:rPr lang="en-US"/>
              <a:t>Grocery stores will change to health centers. Prescription Diets, Prescription Medicine, and Minute Clinics for Health Screening and Testing and Vaccinations</a:t>
            </a:r>
          </a:p>
          <a:p>
            <a:r>
              <a:rPr lang="en-US"/>
              <a:t>Most of these services will be made available virtually and with home delivery</a:t>
            </a:r>
          </a:p>
          <a:p>
            <a:endParaRPr lang="en-US"/>
          </a:p>
          <a:p>
            <a:r>
              <a:rPr lang="en-US"/>
              <a:t>The TRUE Costs of Food debate will become more commonplace. </a:t>
            </a:r>
          </a:p>
          <a:p>
            <a:r>
              <a:rPr lang="en-US"/>
              <a:t>We spend $1.1 trillion on food and the Health and Environmental Costs (True Costs) of food is estimated to be $3.2 trillion</a:t>
            </a:r>
          </a:p>
          <a:p>
            <a:endParaRPr lang="en-US"/>
          </a:p>
          <a:p>
            <a:r>
              <a:rPr lang="en-US"/>
              <a:t>This will become part of the public policy debate. Reviewing costs of food insecurity and costs of federal feeding programs. Today approximately $80 billion spent on SNAP alone and it has no nutrient restrictions unlike WIC, School Programs, </a:t>
            </a:r>
            <a:r>
              <a:rPr lang="en-US" err="1"/>
              <a:t>etc</a:t>
            </a:r>
            <a:endParaRPr lang="en-US"/>
          </a:p>
          <a:p>
            <a:endParaRPr lang="en-US"/>
          </a:p>
          <a:p>
            <a:r>
              <a:rPr lang="en-US"/>
              <a:t>The expanding costs of healthcare related to food…</a:t>
            </a:r>
            <a:r>
              <a:rPr lang="en-US" err="1"/>
              <a:t>obestity</a:t>
            </a:r>
            <a:r>
              <a:rPr lang="en-US"/>
              <a:t> and Type 2 Diabetes, CVD will be major drivers.</a:t>
            </a:r>
          </a:p>
        </p:txBody>
      </p:sp>
      <p:sp>
        <p:nvSpPr>
          <p:cNvPr id="4" name="Slide Number Placeholder 3"/>
          <p:cNvSpPr>
            <a:spLocks noGrp="1"/>
          </p:cNvSpPr>
          <p:nvPr>
            <p:ph type="sldNum" sz="quarter" idx="5"/>
          </p:nvPr>
        </p:nvSpPr>
        <p:spPr/>
        <p:txBody>
          <a:bodyPr/>
          <a:lstStyle/>
          <a:p>
            <a:fld id="{A3B5CAF5-777B-4278-9438-DB68DC9459CB}" type="slidenum">
              <a:rPr lang="en-US" smtClean="0"/>
              <a:t>45</a:t>
            </a:fld>
            <a:endParaRPr lang="en-US"/>
          </a:p>
        </p:txBody>
      </p:sp>
    </p:spTree>
    <p:extLst>
      <p:ext uri="{BB962C8B-B14F-4D97-AF65-F5344CB8AC3E}">
        <p14:creationId xmlns:p14="http://schemas.microsoft.com/office/powerpoint/2010/main" val="7665616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Regulatory Authorities are making nutrition advisory labels mandatory on the front of food packages!  The intention is tell consumers whether a product is healthy or unhealthy, includes ingredients of concern to public health.</a:t>
            </a:r>
          </a:p>
          <a:p>
            <a:endParaRPr lang="en-US"/>
          </a:p>
          <a:p>
            <a:r>
              <a:rPr lang="en-US"/>
              <a:t>These are examples on the market in the UK, Chile, and Israel. </a:t>
            </a:r>
          </a:p>
          <a:p>
            <a:endParaRPr lang="en-US"/>
          </a:p>
          <a:p>
            <a:r>
              <a:rPr lang="en-US"/>
              <a:t>Will these labels include a note on a products Carbon Footprint so consumers can make purchase decisions by comparing products on their sustainability metric?</a:t>
            </a:r>
          </a:p>
          <a:p>
            <a:endParaRPr lang="en-US"/>
          </a:p>
          <a:p>
            <a:r>
              <a:rPr lang="en-US"/>
              <a:t>When will these come to the US, Will Dairy be defined as HEALTHY? </a:t>
            </a:r>
          </a:p>
        </p:txBody>
      </p:sp>
      <p:sp>
        <p:nvSpPr>
          <p:cNvPr id="4" name="Slide Number Placeholder 3"/>
          <p:cNvSpPr>
            <a:spLocks noGrp="1"/>
          </p:cNvSpPr>
          <p:nvPr>
            <p:ph type="sldNum" sz="quarter" idx="5"/>
          </p:nvPr>
        </p:nvSpPr>
        <p:spPr/>
        <p:txBody>
          <a:bodyPr/>
          <a:lstStyle/>
          <a:p>
            <a:fld id="{A3B5CAF5-777B-4278-9438-DB68DC9459CB}" type="slidenum">
              <a:rPr lang="en-US" smtClean="0"/>
              <a:t>46</a:t>
            </a:fld>
            <a:endParaRPr lang="en-US"/>
          </a:p>
        </p:txBody>
      </p:sp>
    </p:spTree>
    <p:extLst>
      <p:ext uri="{BB962C8B-B14F-4D97-AF65-F5344CB8AC3E}">
        <p14:creationId xmlns:p14="http://schemas.microsoft.com/office/powerpoint/2010/main" val="2877775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may say that I am a broken record on the importance of health and wellness to the future of our dairy industry but I believe in technology and I know science takes time, and the public education on scientific issues is extremely difficult to achieve!</a:t>
            </a:r>
          </a:p>
          <a:p>
            <a:endParaRPr lang="en-US"/>
          </a:p>
          <a:p>
            <a:r>
              <a:rPr lang="en-US"/>
              <a:t>This will require a massive industry effort over a sustained period of time! I often say we need unexpected people saying </a:t>
            </a:r>
            <a:r>
              <a:rPr lang="en-US" err="1"/>
              <a:t>enexpected</a:t>
            </a:r>
            <a:r>
              <a:rPr lang="en-US"/>
              <a:t> positive things about dairy, in unexpected places.  </a:t>
            </a:r>
          </a:p>
          <a:p>
            <a:endParaRPr lang="en-US"/>
          </a:p>
          <a:p>
            <a:r>
              <a:rPr lang="en-US"/>
              <a:t>The FDA is currently exploring the idea of defining healthy around fat and sodium. Don’t forget about the anti-animal activists!</a:t>
            </a:r>
          </a:p>
          <a:p>
            <a:endParaRPr lang="en-US"/>
          </a:p>
          <a:p>
            <a:r>
              <a:rPr lang="en-US"/>
              <a:t>One of our next major milestones will be to Maintain dairy’s central position in the DGAs</a:t>
            </a:r>
          </a:p>
        </p:txBody>
      </p:sp>
      <p:sp>
        <p:nvSpPr>
          <p:cNvPr id="4" name="Slide Number Placeholder 3"/>
          <p:cNvSpPr>
            <a:spLocks noGrp="1"/>
          </p:cNvSpPr>
          <p:nvPr>
            <p:ph type="sldNum" sz="quarter" idx="5"/>
          </p:nvPr>
        </p:nvSpPr>
        <p:spPr/>
        <p:txBody>
          <a:bodyPr/>
          <a:lstStyle/>
          <a:p>
            <a:fld id="{A3B5CAF5-777B-4278-9438-DB68DC9459CB}" type="slidenum">
              <a:rPr lang="en-US" smtClean="0"/>
              <a:t>47</a:t>
            </a:fld>
            <a:endParaRPr lang="en-US"/>
          </a:p>
        </p:txBody>
      </p:sp>
    </p:spTree>
    <p:extLst>
      <p:ext uri="{BB962C8B-B14F-4D97-AF65-F5344CB8AC3E}">
        <p14:creationId xmlns:p14="http://schemas.microsoft.com/office/powerpoint/2010/main" val="2621706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evaluated every day on your financial performance. You will soon be evaluated on your sustainability performance. </a:t>
            </a:r>
          </a:p>
          <a:p>
            <a:endParaRPr lang="en-US"/>
          </a:p>
          <a:p>
            <a:r>
              <a:rPr lang="en-US"/>
              <a:t>We talked about the Environmental P&amp;L. and SEC reporting of environmental risk. </a:t>
            </a:r>
          </a:p>
          <a:p>
            <a:endParaRPr lang="en-US"/>
          </a:p>
          <a:p>
            <a:r>
              <a:rPr lang="en-US"/>
              <a:t>It will also become a condition of sale….No metrics No Contract to sell!</a:t>
            </a:r>
          </a:p>
        </p:txBody>
      </p:sp>
      <p:sp>
        <p:nvSpPr>
          <p:cNvPr id="4" name="Slide Number Placeholder 3"/>
          <p:cNvSpPr>
            <a:spLocks noGrp="1"/>
          </p:cNvSpPr>
          <p:nvPr>
            <p:ph type="sldNum" sz="quarter" idx="5"/>
          </p:nvPr>
        </p:nvSpPr>
        <p:spPr/>
        <p:txBody>
          <a:bodyPr/>
          <a:lstStyle/>
          <a:p>
            <a:fld id="{A3B5CAF5-777B-4278-9438-DB68DC9459CB}" type="slidenum">
              <a:rPr lang="en-US" smtClean="0"/>
              <a:t>48</a:t>
            </a:fld>
            <a:endParaRPr lang="en-US"/>
          </a:p>
        </p:txBody>
      </p:sp>
    </p:spTree>
    <p:extLst>
      <p:ext uri="{BB962C8B-B14F-4D97-AF65-F5344CB8AC3E}">
        <p14:creationId xmlns:p14="http://schemas.microsoft.com/office/powerpoint/2010/main" val="3694522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Don’t forget the anti-animal activists. </a:t>
            </a:r>
          </a:p>
          <a:p>
            <a:endParaRPr lang="en-US"/>
          </a:p>
          <a:p>
            <a:r>
              <a:rPr lang="en-US"/>
              <a:t>This is a recent headline from NL. </a:t>
            </a:r>
          </a:p>
          <a:p>
            <a:endParaRPr lang="en-US"/>
          </a:p>
          <a:p>
            <a:r>
              <a:rPr lang="en-US"/>
              <a:t>Where will this appear next?</a:t>
            </a:r>
          </a:p>
        </p:txBody>
      </p:sp>
      <p:sp>
        <p:nvSpPr>
          <p:cNvPr id="4" name="Slide Number Placeholder 3"/>
          <p:cNvSpPr>
            <a:spLocks noGrp="1"/>
          </p:cNvSpPr>
          <p:nvPr>
            <p:ph type="sldNum" sz="quarter" idx="5"/>
          </p:nvPr>
        </p:nvSpPr>
        <p:spPr/>
        <p:txBody>
          <a:bodyPr/>
          <a:lstStyle/>
          <a:p>
            <a:fld id="{A3B5CAF5-777B-4278-9438-DB68DC9459CB}" type="slidenum">
              <a:rPr lang="en-US" smtClean="0"/>
              <a:t>49</a:t>
            </a:fld>
            <a:endParaRPr lang="en-US"/>
          </a:p>
        </p:txBody>
      </p:sp>
    </p:spTree>
    <p:extLst>
      <p:ext uri="{BB962C8B-B14F-4D97-AF65-F5344CB8AC3E}">
        <p14:creationId xmlns:p14="http://schemas.microsoft.com/office/powerpoint/2010/main" val="25922164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industry is changing and changing rapidly. </a:t>
            </a:r>
          </a:p>
          <a:p>
            <a:endParaRPr lang="en-US"/>
          </a:p>
          <a:p>
            <a:r>
              <a:rPr lang="en-US"/>
              <a:t>We saw the controversy last year over the “Class 1 Mover” when cheese prices reached historic highs! The market was reacting the Pandemic but has since returned to more normal volatility.  Almost every dairy group developed a different approach to address this issue. </a:t>
            </a:r>
          </a:p>
          <a:p>
            <a:endParaRPr lang="en-US"/>
          </a:p>
          <a:p>
            <a:r>
              <a:rPr lang="en-US"/>
              <a:t>Our EPC evaluated about 10 different approaches to address the concern. No support for any of the various proposal. </a:t>
            </a:r>
          </a:p>
          <a:p>
            <a:endParaRPr lang="en-US"/>
          </a:p>
          <a:p>
            <a:r>
              <a:rPr lang="en-US"/>
              <a:t>Some groups requested a Federal Ordre Hearing but USDA refused to convene a hearing. </a:t>
            </a:r>
          </a:p>
          <a:p>
            <a:endParaRPr lang="en-US"/>
          </a:p>
          <a:p>
            <a:r>
              <a:rPr lang="en-US"/>
              <a:t>WE Hired Dr Bozic and </a:t>
            </a:r>
            <a:r>
              <a:rPr lang="en-US" err="1"/>
              <a:t>Blimling</a:t>
            </a:r>
            <a:r>
              <a:rPr lang="en-US"/>
              <a:t> to study milk pricing issues by reviewing how our current FMMO system works in the current marketplace and how milk is priced in other countries. </a:t>
            </a:r>
          </a:p>
          <a:p>
            <a:endParaRPr lang="en-US"/>
          </a:p>
          <a:p>
            <a:r>
              <a:rPr lang="en-US"/>
              <a:t>EPC did want any recommendations….only a reporting of the facts and the Committee would develop recommendations for consideration by our Boards. </a:t>
            </a:r>
          </a:p>
        </p:txBody>
      </p:sp>
      <p:sp>
        <p:nvSpPr>
          <p:cNvPr id="4" name="Slide Number Placeholder 3"/>
          <p:cNvSpPr>
            <a:spLocks noGrp="1"/>
          </p:cNvSpPr>
          <p:nvPr>
            <p:ph type="sldNum" sz="quarter" idx="5"/>
          </p:nvPr>
        </p:nvSpPr>
        <p:spPr/>
        <p:txBody>
          <a:bodyPr/>
          <a:lstStyle/>
          <a:p>
            <a:fld id="{A3B5CAF5-777B-4278-9438-DB68DC9459CB}" type="slidenum">
              <a:rPr lang="en-US" smtClean="0"/>
              <a:t>50</a:t>
            </a:fld>
            <a:endParaRPr lang="en-US"/>
          </a:p>
        </p:txBody>
      </p:sp>
    </p:spTree>
    <p:extLst>
      <p:ext uri="{BB962C8B-B14F-4D97-AF65-F5344CB8AC3E}">
        <p14:creationId xmlns:p14="http://schemas.microsoft.com/office/powerpoint/2010/main" val="41207661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study is completed and has been reviewed by the EPC and shared with our Boards. </a:t>
            </a:r>
          </a:p>
          <a:p>
            <a:endParaRPr lang="en-US"/>
          </a:p>
          <a:p>
            <a:r>
              <a:rPr lang="en-US"/>
              <a:t>The EPC has 70 members with extensive experience in milk pricing and the market dynamics across all sectors of the dairy industry. </a:t>
            </a:r>
          </a:p>
          <a:p>
            <a:endParaRPr lang="en-US"/>
          </a:p>
          <a:p>
            <a:r>
              <a:rPr lang="en-US"/>
              <a:t>If leadership will come forward with an industry recommendation………</a:t>
            </a:r>
          </a:p>
        </p:txBody>
      </p:sp>
      <p:sp>
        <p:nvSpPr>
          <p:cNvPr id="4" name="Slide Number Placeholder 3"/>
          <p:cNvSpPr>
            <a:spLocks noGrp="1"/>
          </p:cNvSpPr>
          <p:nvPr>
            <p:ph type="sldNum" sz="quarter" idx="5"/>
          </p:nvPr>
        </p:nvSpPr>
        <p:spPr/>
        <p:txBody>
          <a:bodyPr/>
          <a:lstStyle/>
          <a:p>
            <a:fld id="{A3B5CAF5-777B-4278-9438-DB68DC9459CB}" type="slidenum">
              <a:rPr lang="en-US" smtClean="0"/>
              <a:t>51</a:t>
            </a:fld>
            <a:endParaRPr lang="en-US"/>
          </a:p>
        </p:txBody>
      </p:sp>
    </p:spTree>
    <p:extLst>
      <p:ext uri="{BB962C8B-B14F-4D97-AF65-F5344CB8AC3E}">
        <p14:creationId xmlns:p14="http://schemas.microsoft.com/office/powerpoint/2010/main" val="25146435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have a unique opportunity to end the age old fights within our industry and to Reform our current system so that it works well for the entire industry…. PRODUCERS &amp; PROCESSORS</a:t>
            </a:r>
          </a:p>
          <a:p>
            <a:endParaRPr lang="en-US"/>
          </a:p>
          <a:p>
            <a:r>
              <a:rPr lang="en-US"/>
              <a:t>The USDA is taking the view that they are not going to do what the industry itself can’t do! They don’t want to pick winners and losers.</a:t>
            </a:r>
          </a:p>
        </p:txBody>
      </p:sp>
      <p:sp>
        <p:nvSpPr>
          <p:cNvPr id="4" name="Slide Number Placeholder 3"/>
          <p:cNvSpPr>
            <a:spLocks noGrp="1"/>
          </p:cNvSpPr>
          <p:nvPr>
            <p:ph type="sldNum" sz="quarter" idx="5"/>
          </p:nvPr>
        </p:nvSpPr>
        <p:spPr/>
        <p:txBody>
          <a:bodyPr/>
          <a:lstStyle/>
          <a:p>
            <a:fld id="{A3B5CAF5-777B-4278-9438-DB68DC9459CB}" type="slidenum">
              <a:rPr lang="en-US" smtClean="0"/>
              <a:t>52</a:t>
            </a:fld>
            <a:endParaRPr lang="en-US"/>
          </a:p>
        </p:txBody>
      </p:sp>
    </p:spTree>
    <p:extLst>
      <p:ext uri="{BB962C8B-B14F-4D97-AF65-F5344CB8AC3E}">
        <p14:creationId xmlns:p14="http://schemas.microsoft.com/office/powerpoint/2010/main" val="2378376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believe that our US dairy industry is poised to become the world's dominant supplier of dairy products and all of you are going to make that happen but we have some big questions to answer</a:t>
            </a:r>
          </a:p>
          <a:p>
            <a:endParaRPr lang="en-US">
              <a:cs typeface="Calibri"/>
            </a:endParaRPr>
          </a:p>
          <a:p>
            <a:r>
              <a:rPr lang="en-US">
                <a:cs typeface="Calibri"/>
              </a:rPr>
              <a:t>I will use the themes of NEW, NOW, NEXT to address these and more.</a:t>
            </a:r>
          </a:p>
        </p:txBody>
      </p:sp>
      <p:sp>
        <p:nvSpPr>
          <p:cNvPr id="4" name="Slide Number Placeholder 3"/>
          <p:cNvSpPr>
            <a:spLocks noGrp="1"/>
          </p:cNvSpPr>
          <p:nvPr>
            <p:ph type="sldNum" sz="quarter" idx="5"/>
          </p:nvPr>
        </p:nvSpPr>
        <p:spPr/>
        <p:txBody>
          <a:bodyPr/>
          <a:lstStyle/>
          <a:p>
            <a:fld id="{A3B5CAF5-777B-4278-9438-DB68DC9459CB}" type="slidenum">
              <a:rPr lang="en-US" smtClean="0"/>
              <a:t>7</a:t>
            </a:fld>
            <a:endParaRPr lang="en-US"/>
          </a:p>
        </p:txBody>
      </p:sp>
    </p:spTree>
    <p:extLst>
      <p:ext uri="{BB962C8B-B14F-4D97-AF65-F5344CB8AC3E}">
        <p14:creationId xmlns:p14="http://schemas.microsoft.com/office/powerpoint/2010/main" val="16222969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we can come together as an industry I truly believe the US will become the World’s Dominant Dairy Supplier!</a:t>
            </a:r>
          </a:p>
          <a:p>
            <a:endParaRPr lang="en-US"/>
          </a:p>
          <a:p>
            <a:r>
              <a:rPr lang="en-US"/>
              <a:t>We have many competitive advantages in our favor……open spaces, available water, access to capital and technology, excellent consumer base.</a:t>
            </a:r>
          </a:p>
        </p:txBody>
      </p:sp>
      <p:sp>
        <p:nvSpPr>
          <p:cNvPr id="4" name="Slide Number Placeholder 3"/>
          <p:cNvSpPr>
            <a:spLocks noGrp="1"/>
          </p:cNvSpPr>
          <p:nvPr>
            <p:ph type="sldNum" sz="quarter" idx="5"/>
          </p:nvPr>
        </p:nvSpPr>
        <p:spPr/>
        <p:txBody>
          <a:bodyPr/>
          <a:lstStyle/>
          <a:p>
            <a:fld id="{A3B5CAF5-777B-4278-9438-DB68DC9459CB}" type="slidenum">
              <a:rPr lang="en-US" smtClean="0"/>
              <a:t>53</a:t>
            </a:fld>
            <a:endParaRPr lang="en-US"/>
          </a:p>
        </p:txBody>
      </p:sp>
    </p:spTree>
    <p:extLst>
      <p:ext uri="{BB962C8B-B14F-4D97-AF65-F5344CB8AC3E}">
        <p14:creationId xmlns:p14="http://schemas.microsoft.com/office/powerpoint/2010/main" val="1764374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People will Determine our Success! I have not doubt about this prediction. People will become more important than customers!</a:t>
            </a:r>
          </a:p>
          <a:p>
            <a:endParaRPr lang="en-US"/>
          </a:p>
          <a:p>
            <a:r>
              <a:rPr lang="en-US"/>
              <a:t>We will solve the supply chain issues, we will use technology to innovate and to increase our efficiency to sustainability produce safe and wholesome dairy products. But without People……None of this will happen!</a:t>
            </a:r>
          </a:p>
          <a:p>
            <a:endParaRPr lang="en-US"/>
          </a:p>
          <a:p>
            <a:r>
              <a:rPr lang="en-US"/>
              <a:t>We will have to compete and win for talent!</a:t>
            </a:r>
          </a:p>
          <a:p>
            <a:endParaRPr lang="en-US"/>
          </a:p>
          <a:p>
            <a:r>
              <a:rPr lang="en-US"/>
              <a:t>We have to make our dairy industry attractive for top talent and make it the place where our workers can make their dreams come true!</a:t>
            </a:r>
          </a:p>
        </p:txBody>
      </p:sp>
      <p:sp>
        <p:nvSpPr>
          <p:cNvPr id="4" name="Slide Number Placeholder 3"/>
          <p:cNvSpPr>
            <a:spLocks noGrp="1"/>
          </p:cNvSpPr>
          <p:nvPr>
            <p:ph type="sldNum" sz="quarter" idx="5"/>
          </p:nvPr>
        </p:nvSpPr>
        <p:spPr/>
        <p:txBody>
          <a:bodyPr/>
          <a:lstStyle/>
          <a:p>
            <a:fld id="{A3B5CAF5-777B-4278-9438-DB68DC9459CB}" type="slidenum">
              <a:rPr lang="en-US" smtClean="0"/>
              <a:t>54</a:t>
            </a:fld>
            <a:endParaRPr lang="en-US"/>
          </a:p>
        </p:txBody>
      </p:sp>
    </p:spTree>
    <p:extLst>
      <p:ext uri="{BB962C8B-B14F-4D97-AF65-F5344CB8AC3E}">
        <p14:creationId xmlns:p14="http://schemas.microsoft.com/office/powerpoint/2010/main" val="1742250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birthrates are declining in the US and in the developed world.</a:t>
            </a:r>
          </a:p>
          <a:p>
            <a:endParaRPr lang="en-US"/>
          </a:p>
          <a:p>
            <a:r>
              <a:rPr lang="en-US"/>
              <a:t>Death rates are rising as Baby Boomers grow older.</a:t>
            </a:r>
          </a:p>
          <a:p>
            <a:endParaRPr lang="en-US"/>
          </a:p>
          <a:p>
            <a:r>
              <a:rPr lang="en-US"/>
              <a:t>The US Population Growth was not only the lowest in history but it has been declining for last 10+ years!</a:t>
            </a:r>
          </a:p>
        </p:txBody>
      </p:sp>
      <p:sp>
        <p:nvSpPr>
          <p:cNvPr id="4" name="Slide Number Placeholder 3"/>
          <p:cNvSpPr>
            <a:spLocks noGrp="1"/>
          </p:cNvSpPr>
          <p:nvPr>
            <p:ph type="sldNum" sz="quarter" idx="5"/>
          </p:nvPr>
        </p:nvSpPr>
        <p:spPr/>
        <p:txBody>
          <a:bodyPr/>
          <a:lstStyle/>
          <a:p>
            <a:fld id="{A3B5CAF5-777B-4278-9438-DB68DC9459CB}" type="slidenum">
              <a:rPr lang="en-US" smtClean="0"/>
              <a:t>55</a:t>
            </a:fld>
            <a:endParaRPr lang="en-US"/>
          </a:p>
        </p:txBody>
      </p:sp>
    </p:spTree>
    <p:extLst>
      <p:ext uri="{BB962C8B-B14F-4D97-AF65-F5344CB8AC3E}">
        <p14:creationId xmlns:p14="http://schemas.microsoft.com/office/powerpoint/2010/main" val="3121186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where do the PEOPLE come from?</a:t>
            </a:r>
          </a:p>
          <a:p>
            <a:endParaRPr lang="en-US"/>
          </a:p>
          <a:p>
            <a:r>
              <a:rPr lang="en-US"/>
              <a:t>We must pass immigration reform. I know some of you are saying that I am crazy but I truly believe this will happen and I am saying it will happen within the next 5 years. The lack of workers will drive real change!</a:t>
            </a:r>
          </a:p>
          <a:p>
            <a:endParaRPr lang="en-US"/>
          </a:p>
          <a:p>
            <a:r>
              <a:rPr lang="en-US"/>
              <a:t>Who will lead? It is likely to be someone we </a:t>
            </a:r>
            <a:r>
              <a:rPr lang="en-US" err="1"/>
              <a:t>dont</a:t>
            </a:r>
            <a:r>
              <a:rPr lang="en-US"/>
              <a:t> know or don’t expect!</a:t>
            </a:r>
          </a:p>
        </p:txBody>
      </p:sp>
      <p:sp>
        <p:nvSpPr>
          <p:cNvPr id="4" name="Slide Number Placeholder 3"/>
          <p:cNvSpPr>
            <a:spLocks noGrp="1"/>
          </p:cNvSpPr>
          <p:nvPr>
            <p:ph type="sldNum" sz="quarter" idx="5"/>
          </p:nvPr>
        </p:nvSpPr>
        <p:spPr/>
        <p:txBody>
          <a:bodyPr/>
          <a:lstStyle/>
          <a:p>
            <a:fld id="{A3B5CAF5-777B-4278-9438-DB68DC9459CB}" type="slidenum">
              <a:rPr lang="en-US" smtClean="0"/>
              <a:t>56</a:t>
            </a:fld>
            <a:endParaRPr lang="en-US"/>
          </a:p>
        </p:txBody>
      </p:sp>
    </p:spTree>
    <p:extLst>
      <p:ext uri="{BB962C8B-B14F-4D97-AF65-F5344CB8AC3E}">
        <p14:creationId xmlns:p14="http://schemas.microsoft.com/office/powerpoint/2010/main" val="2250427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say it is likely to be someone we don’t know or don’t expect because we KNOW the older guard is leaving us. </a:t>
            </a:r>
          </a:p>
          <a:p>
            <a:endParaRPr lang="en-US"/>
          </a:p>
          <a:p>
            <a:r>
              <a:rPr lang="en-US"/>
              <a:t>This is true on the policy front but also true across our dairy industry.</a:t>
            </a:r>
          </a:p>
          <a:p>
            <a:endParaRPr lang="en-US"/>
          </a:p>
          <a:p>
            <a:r>
              <a:rPr lang="en-US"/>
              <a:t>So again we come to the question of WHO will LEAD?</a:t>
            </a:r>
          </a:p>
          <a:p>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57</a:t>
            </a:fld>
            <a:endParaRPr lang="en-US"/>
          </a:p>
        </p:txBody>
      </p:sp>
    </p:spTree>
    <p:extLst>
      <p:ext uri="{BB962C8B-B14F-4D97-AF65-F5344CB8AC3E}">
        <p14:creationId xmlns:p14="http://schemas.microsoft.com/office/powerpoint/2010/main" val="6140108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Together we are making a difference for dairy!</a:t>
            </a:r>
          </a:p>
          <a:p>
            <a:endParaRPr lang="en-US"/>
          </a:p>
          <a:p>
            <a:r>
              <a:rPr lang="en-US"/>
              <a:t>Thank you for all your support and engagement in my 5 years here at IDFA!</a:t>
            </a:r>
          </a:p>
        </p:txBody>
      </p:sp>
      <p:sp>
        <p:nvSpPr>
          <p:cNvPr id="4" name="Slide Number Placeholder 3"/>
          <p:cNvSpPr>
            <a:spLocks noGrp="1"/>
          </p:cNvSpPr>
          <p:nvPr>
            <p:ph type="sldNum" sz="quarter" idx="5"/>
          </p:nvPr>
        </p:nvSpPr>
        <p:spPr/>
        <p:txBody>
          <a:bodyPr/>
          <a:lstStyle/>
          <a:p>
            <a:fld id="{A3B5CAF5-777B-4278-9438-DB68DC9459CB}" type="slidenum">
              <a:rPr lang="en-US" smtClean="0"/>
              <a:t>58</a:t>
            </a:fld>
            <a:endParaRPr lang="en-US"/>
          </a:p>
        </p:txBody>
      </p:sp>
    </p:spTree>
    <p:extLst>
      <p:ext uri="{BB962C8B-B14F-4D97-AF65-F5344CB8AC3E}">
        <p14:creationId xmlns:p14="http://schemas.microsoft.com/office/powerpoint/2010/main" val="28860858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stand United as one Dairy Industry and make the changes needed for our industry to be globally competitive… the dominant supplier to the world!</a:t>
            </a:r>
          </a:p>
          <a:p>
            <a:endParaRPr lang="en-US"/>
          </a:p>
          <a:p>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59</a:t>
            </a:fld>
            <a:endParaRPr lang="en-US"/>
          </a:p>
        </p:txBody>
      </p:sp>
    </p:spTree>
    <p:extLst>
      <p:ext uri="{BB962C8B-B14F-4D97-AF65-F5344CB8AC3E}">
        <p14:creationId xmlns:p14="http://schemas.microsoft.com/office/powerpoint/2010/main" val="19431245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Together we are making a difference for dairy!</a:t>
            </a:r>
          </a:p>
          <a:p>
            <a:endParaRPr lang="en-US"/>
          </a:p>
          <a:p>
            <a:r>
              <a:rPr lang="en-US"/>
              <a:t>Thank you for all your support and engagement in my 5 years here at IDFA!</a:t>
            </a:r>
          </a:p>
        </p:txBody>
      </p:sp>
      <p:sp>
        <p:nvSpPr>
          <p:cNvPr id="4" name="Slide Number Placeholder 3"/>
          <p:cNvSpPr>
            <a:spLocks noGrp="1"/>
          </p:cNvSpPr>
          <p:nvPr>
            <p:ph type="sldNum" sz="quarter" idx="5"/>
          </p:nvPr>
        </p:nvSpPr>
        <p:spPr/>
        <p:txBody>
          <a:bodyPr/>
          <a:lstStyle/>
          <a:p>
            <a:fld id="{A3B5CAF5-777B-4278-9438-DB68DC9459CB}" type="slidenum">
              <a:rPr lang="en-US" smtClean="0"/>
              <a:t>60</a:t>
            </a:fld>
            <a:endParaRPr lang="en-US"/>
          </a:p>
        </p:txBody>
      </p:sp>
    </p:spTree>
    <p:extLst>
      <p:ext uri="{BB962C8B-B14F-4D97-AF65-F5344CB8AC3E}">
        <p14:creationId xmlns:p14="http://schemas.microsoft.com/office/powerpoint/2010/main" val="17439736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61</a:t>
            </a:fld>
            <a:endParaRPr lang="en-US"/>
          </a:p>
        </p:txBody>
      </p:sp>
    </p:spTree>
    <p:extLst>
      <p:ext uri="{BB962C8B-B14F-4D97-AF65-F5344CB8AC3E}">
        <p14:creationId xmlns:p14="http://schemas.microsoft.com/office/powerpoint/2010/main" val="34084161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62</a:t>
            </a:fld>
            <a:endParaRPr lang="en-US"/>
          </a:p>
        </p:txBody>
      </p:sp>
    </p:spTree>
    <p:extLst>
      <p:ext uri="{BB962C8B-B14F-4D97-AF65-F5344CB8AC3E}">
        <p14:creationId xmlns:p14="http://schemas.microsoft.com/office/powerpoint/2010/main" val="1283523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industry is changing and changing rapidly. </a:t>
            </a:r>
          </a:p>
          <a:p>
            <a:r>
              <a:rPr lang="en-US">
                <a:cs typeface="Calibri"/>
              </a:rPr>
              <a:t>If you have not been on a farm in the last 5 years.....you are out of touch with today's farms. Technology, data, genetics...all are simply amazing!</a:t>
            </a:r>
          </a:p>
          <a:p>
            <a:endParaRPr lang="en-US">
              <a:cs typeface="Calibri"/>
            </a:endParaRPr>
          </a:p>
        </p:txBody>
      </p:sp>
      <p:sp>
        <p:nvSpPr>
          <p:cNvPr id="4" name="Slide Number Placeholder 3"/>
          <p:cNvSpPr>
            <a:spLocks noGrp="1"/>
          </p:cNvSpPr>
          <p:nvPr>
            <p:ph type="sldNum" sz="quarter" idx="5"/>
          </p:nvPr>
        </p:nvSpPr>
        <p:spPr/>
        <p:txBody>
          <a:bodyPr/>
          <a:lstStyle/>
          <a:p>
            <a:fld id="{A3B5CAF5-777B-4278-9438-DB68DC9459CB}" type="slidenum">
              <a:rPr lang="en-US" smtClean="0"/>
              <a:t>8</a:t>
            </a:fld>
            <a:endParaRPr lang="en-US"/>
          </a:p>
        </p:txBody>
      </p:sp>
    </p:spTree>
    <p:extLst>
      <p:ext uri="{BB962C8B-B14F-4D97-AF65-F5344CB8AC3E}">
        <p14:creationId xmlns:p14="http://schemas.microsoft.com/office/powerpoint/2010/main" val="13358893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63</a:t>
            </a:fld>
            <a:endParaRPr lang="en-US"/>
          </a:p>
        </p:txBody>
      </p:sp>
    </p:spTree>
    <p:extLst>
      <p:ext uri="{BB962C8B-B14F-4D97-AF65-F5344CB8AC3E}">
        <p14:creationId xmlns:p14="http://schemas.microsoft.com/office/powerpoint/2010/main" val="4169827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64</a:t>
            </a:fld>
            <a:endParaRPr lang="en-US"/>
          </a:p>
        </p:txBody>
      </p:sp>
    </p:spTree>
    <p:extLst>
      <p:ext uri="{BB962C8B-B14F-4D97-AF65-F5344CB8AC3E}">
        <p14:creationId xmlns:p14="http://schemas.microsoft.com/office/powerpoint/2010/main" val="6372207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65</a:t>
            </a:fld>
            <a:endParaRPr lang="en-US"/>
          </a:p>
        </p:txBody>
      </p:sp>
    </p:spTree>
    <p:extLst>
      <p:ext uri="{BB962C8B-B14F-4D97-AF65-F5344CB8AC3E}">
        <p14:creationId xmlns:p14="http://schemas.microsoft.com/office/powerpoint/2010/main" val="15299572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66</a:t>
            </a:fld>
            <a:endParaRPr lang="en-US"/>
          </a:p>
        </p:txBody>
      </p:sp>
    </p:spTree>
    <p:extLst>
      <p:ext uri="{BB962C8B-B14F-4D97-AF65-F5344CB8AC3E}">
        <p14:creationId xmlns:p14="http://schemas.microsoft.com/office/powerpoint/2010/main" val="30672359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67</a:t>
            </a:fld>
            <a:endParaRPr lang="en-US"/>
          </a:p>
        </p:txBody>
      </p:sp>
    </p:spTree>
    <p:extLst>
      <p:ext uri="{BB962C8B-B14F-4D97-AF65-F5344CB8AC3E}">
        <p14:creationId xmlns:p14="http://schemas.microsoft.com/office/powerpoint/2010/main" val="17308687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68</a:t>
            </a:fld>
            <a:endParaRPr lang="en-US"/>
          </a:p>
        </p:txBody>
      </p:sp>
    </p:spTree>
    <p:extLst>
      <p:ext uri="{BB962C8B-B14F-4D97-AF65-F5344CB8AC3E}">
        <p14:creationId xmlns:p14="http://schemas.microsoft.com/office/powerpoint/2010/main" val="10907557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69</a:t>
            </a:fld>
            <a:endParaRPr lang="en-US"/>
          </a:p>
        </p:txBody>
      </p:sp>
    </p:spTree>
    <p:extLst>
      <p:ext uri="{BB962C8B-B14F-4D97-AF65-F5344CB8AC3E}">
        <p14:creationId xmlns:p14="http://schemas.microsoft.com/office/powerpoint/2010/main" val="31881678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70</a:t>
            </a:fld>
            <a:endParaRPr lang="en-US"/>
          </a:p>
        </p:txBody>
      </p:sp>
    </p:spTree>
    <p:extLst>
      <p:ext uri="{BB962C8B-B14F-4D97-AF65-F5344CB8AC3E}">
        <p14:creationId xmlns:p14="http://schemas.microsoft.com/office/powerpoint/2010/main" val="33962960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71</a:t>
            </a:fld>
            <a:endParaRPr lang="en-US"/>
          </a:p>
        </p:txBody>
      </p:sp>
    </p:spTree>
    <p:extLst>
      <p:ext uri="{BB962C8B-B14F-4D97-AF65-F5344CB8AC3E}">
        <p14:creationId xmlns:p14="http://schemas.microsoft.com/office/powerpoint/2010/main" val="4253311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dairy farmers are producing twice as much milk today vs 70 years ago with half as much milk and each glass of milk today has a carbon footprint that is reduced to 2/3 smaller today than 70 years ago.  All as a result of efficiency!</a:t>
            </a:r>
          </a:p>
        </p:txBody>
      </p:sp>
      <p:sp>
        <p:nvSpPr>
          <p:cNvPr id="4" name="Slide Number Placeholder 3"/>
          <p:cNvSpPr>
            <a:spLocks noGrp="1"/>
          </p:cNvSpPr>
          <p:nvPr>
            <p:ph type="sldNum" sz="quarter" idx="5"/>
          </p:nvPr>
        </p:nvSpPr>
        <p:spPr/>
        <p:txBody>
          <a:bodyPr/>
          <a:lstStyle/>
          <a:p>
            <a:fld id="{A3B5CAF5-777B-4278-9438-DB68DC9459CB}" type="slidenum">
              <a:rPr lang="en-US" smtClean="0"/>
              <a:t>9</a:t>
            </a:fld>
            <a:endParaRPr lang="en-US"/>
          </a:p>
        </p:txBody>
      </p:sp>
    </p:spTree>
    <p:extLst>
      <p:ext uri="{BB962C8B-B14F-4D97-AF65-F5344CB8AC3E}">
        <p14:creationId xmlns:p14="http://schemas.microsoft.com/office/powerpoint/2010/main" val="3078501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Dairy Demand is UP and it is continuing to go UP! So much of the time people, especially reporters, want to talk with me about the decline of dairy. Often this is based on the fact that fluid milk sales are declining but overall Dairy Consumption is up 3 # person last year. We are eating more of our dairy!</a:t>
            </a:r>
          </a:p>
        </p:txBody>
      </p:sp>
      <p:sp>
        <p:nvSpPr>
          <p:cNvPr id="4" name="Slide Number Placeholder 3"/>
          <p:cNvSpPr>
            <a:spLocks noGrp="1"/>
          </p:cNvSpPr>
          <p:nvPr>
            <p:ph type="sldNum" sz="quarter" idx="5"/>
          </p:nvPr>
        </p:nvSpPr>
        <p:spPr/>
        <p:txBody>
          <a:bodyPr/>
          <a:lstStyle/>
          <a:p>
            <a:fld id="{A3B5CAF5-777B-4278-9438-DB68DC9459CB}" type="slidenum">
              <a:rPr lang="en-US" smtClean="0"/>
              <a:t>10</a:t>
            </a:fld>
            <a:endParaRPr lang="en-US"/>
          </a:p>
        </p:txBody>
      </p:sp>
    </p:spTree>
    <p:extLst>
      <p:ext uri="{BB962C8B-B14F-4D97-AF65-F5344CB8AC3E}">
        <p14:creationId xmlns:p14="http://schemas.microsoft.com/office/powerpoint/2010/main" val="2533657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B5CAF5-777B-4278-9438-DB68DC9459CB}" type="slidenum">
              <a:rPr lang="en-US" smtClean="0"/>
              <a:t>11</a:t>
            </a:fld>
            <a:endParaRPr lang="en-US"/>
          </a:p>
        </p:txBody>
      </p:sp>
    </p:spTree>
    <p:extLst>
      <p:ext uri="{BB962C8B-B14F-4D97-AF65-F5344CB8AC3E}">
        <p14:creationId xmlns:p14="http://schemas.microsoft.com/office/powerpoint/2010/main" val="1431552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hem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09089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D833B-40B5-C945-B36B-663DCAB5AEF7}"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521865-B131-7143-BF62-7102F217AECB}" type="slidenum">
              <a:rPr lang="en-US" smtClean="0"/>
              <a:t>‹#›</a:t>
            </a:fld>
            <a:endParaRPr lang="en-US"/>
          </a:p>
        </p:txBody>
      </p:sp>
    </p:spTree>
    <p:extLst>
      <p:ext uri="{BB962C8B-B14F-4D97-AF65-F5344CB8AC3E}">
        <p14:creationId xmlns:p14="http://schemas.microsoft.com/office/powerpoint/2010/main" val="340010964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3662" y="731520"/>
            <a:ext cx="6291579" cy="2560320"/>
          </a:xfrm>
        </p:spPr>
        <p:txBody>
          <a:bodyPr anchor="b"/>
          <a:lstStyle>
            <a:lvl1pPr>
              <a:defRPr sz="5120"/>
            </a:lvl1pPr>
          </a:lstStyle>
          <a:p>
            <a:r>
              <a:rPr lang="en-US"/>
              <a:t>Click to edit Master title style</a:t>
            </a:r>
          </a:p>
        </p:txBody>
      </p:sp>
      <p:sp>
        <p:nvSpPr>
          <p:cNvPr id="3" name="Content Placeholder 2"/>
          <p:cNvSpPr>
            <a:spLocks noGrp="1"/>
          </p:cNvSpPr>
          <p:nvPr>
            <p:ph idx="1"/>
          </p:nvPr>
        </p:nvSpPr>
        <p:spPr>
          <a:xfrm>
            <a:off x="8293101" y="731520"/>
            <a:ext cx="9875520" cy="7820809"/>
          </a:xfrm>
        </p:spPr>
        <p:txBody>
          <a:bodyPr/>
          <a:lstStyle>
            <a:lvl1pPr>
              <a:defRPr sz="5120"/>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43662" y="3291840"/>
            <a:ext cx="6291579" cy="5260489"/>
          </a:xfrm>
        </p:spPr>
        <p:txBody>
          <a:bodyPr/>
          <a:lstStyle>
            <a:lvl1pPr marL="0" indent="0">
              <a:buNone/>
              <a:defRPr sz="2560"/>
            </a:lvl1pPr>
            <a:lvl2pPr marL="731520" indent="0">
              <a:buNone/>
              <a:defRPr sz="2240"/>
            </a:lvl2pPr>
            <a:lvl3pPr marL="1463040" indent="0">
              <a:buNone/>
              <a:defRPr sz="1920"/>
            </a:lvl3pPr>
            <a:lvl4pPr marL="2194560" indent="0">
              <a:buNone/>
              <a:defRPr sz="1600"/>
            </a:lvl4pPr>
            <a:lvl5pPr marL="2926080" indent="0">
              <a:buNone/>
              <a:defRPr sz="1600"/>
            </a:lvl5pPr>
            <a:lvl6pPr marL="3657600" indent="0">
              <a:buNone/>
              <a:defRPr sz="1600"/>
            </a:lvl6pPr>
            <a:lvl7pPr marL="4389120" indent="0">
              <a:buNone/>
              <a:defRPr sz="1600"/>
            </a:lvl7pPr>
            <a:lvl8pPr marL="5120640" indent="0">
              <a:buNone/>
              <a:defRPr sz="1600"/>
            </a:lvl8pPr>
            <a:lvl9pPr marL="5852160"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606D833B-40B5-C945-B36B-663DCAB5AEF7}" type="datetimeFigureOut">
              <a:rPr lang="en-US" smtClean="0"/>
              <a:t>1/20/2022</a:t>
            </a:fld>
            <a:endParaRPr lang="en-US"/>
          </a:p>
        </p:txBody>
      </p:sp>
      <p:sp>
        <p:nvSpPr>
          <p:cNvPr id="6" name="Footer Placeholder 5"/>
          <p:cNvSpPr>
            <a:spLocks noGrp="1"/>
          </p:cNvSpPr>
          <p:nvPr>
            <p:ph type="ftr" sz="quarter" idx="11"/>
          </p:nvPr>
        </p:nvSpPr>
        <p:spPr>
          <a:xfrm>
            <a:off x="2106706" y="8179545"/>
            <a:ext cx="15293788" cy="584200"/>
          </a:xfrm>
        </p:spPr>
        <p:txBody>
          <a:bodyPr/>
          <a:lstStyle/>
          <a:p>
            <a:endParaRPr lang="en-US"/>
          </a:p>
        </p:txBody>
      </p:sp>
      <p:sp>
        <p:nvSpPr>
          <p:cNvPr id="7" name="Slide Number Placeholder 6"/>
          <p:cNvSpPr>
            <a:spLocks noGrp="1"/>
          </p:cNvSpPr>
          <p:nvPr>
            <p:ph type="sldNum" sz="quarter" idx="12"/>
          </p:nvPr>
        </p:nvSpPr>
        <p:spPr/>
        <p:txBody>
          <a:bodyPr/>
          <a:lstStyle/>
          <a:p>
            <a:fld id="{20521865-B131-7143-BF62-7102F217AECB}" type="slidenum">
              <a:rPr lang="en-US" smtClean="0"/>
              <a:t>‹#›</a:t>
            </a:fld>
            <a:endParaRPr lang="en-US"/>
          </a:p>
        </p:txBody>
      </p:sp>
    </p:spTree>
    <p:extLst>
      <p:ext uri="{BB962C8B-B14F-4D97-AF65-F5344CB8AC3E}">
        <p14:creationId xmlns:p14="http://schemas.microsoft.com/office/powerpoint/2010/main" val="15576456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3662" y="731520"/>
            <a:ext cx="6291579" cy="2560320"/>
          </a:xfrm>
        </p:spPr>
        <p:txBody>
          <a:bodyPr anchor="b"/>
          <a:lstStyle>
            <a:lvl1pPr>
              <a:defRPr sz="5120"/>
            </a:lvl1pPr>
          </a:lstStyle>
          <a:p>
            <a:r>
              <a:rPr lang="en-US"/>
              <a:t>Click to edit Master title style</a:t>
            </a:r>
          </a:p>
        </p:txBody>
      </p:sp>
      <p:sp>
        <p:nvSpPr>
          <p:cNvPr id="3" name="Picture Placeholder 2"/>
          <p:cNvSpPr>
            <a:spLocks noGrp="1" noChangeAspect="1"/>
          </p:cNvSpPr>
          <p:nvPr>
            <p:ph type="pic" idx="1"/>
          </p:nvPr>
        </p:nvSpPr>
        <p:spPr>
          <a:xfrm>
            <a:off x="8293101" y="731520"/>
            <a:ext cx="9875520" cy="7820809"/>
          </a:xfrm>
        </p:spPr>
        <p:txBody>
          <a:bodyPr anchor="t"/>
          <a:lstStyle>
            <a:lvl1pPr marL="0" indent="0">
              <a:buNone/>
              <a:defRPr sz="5120"/>
            </a:lvl1pPr>
            <a:lvl2pPr marL="731520" indent="0">
              <a:buNone/>
              <a:defRPr sz="4480"/>
            </a:lvl2pPr>
            <a:lvl3pPr marL="1463040" indent="0">
              <a:buNone/>
              <a:defRPr sz="384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r>
              <a:rPr lang="en-US"/>
              <a:t>Click icon to add picture</a:t>
            </a:r>
          </a:p>
        </p:txBody>
      </p:sp>
      <p:sp>
        <p:nvSpPr>
          <p:cNvPr id="4" name="Text Placeholder 3"/>
          <p:cNvSpPr>
            <a:spLocks noGrp="1"/>
          </p:cNvSpPr>
          <p:nvPr>
            <p:ph type="body" sz="half" idx="2"/>
          </p:nvPr>
        </p:nvSpPr>
        <p:spPr>
          <a:xfrm>
            <a:off x="1343662" y="3291840"/>
            <a:ext cx="6291579" cy="5260489"/>
          </a:xfrm>
        </p:spPr>
        <p:txBody>
          <a:bodyPr/>
          <a:lstStyle>
            <a:lvl1pPr marL="0" indent="0">
              <a:buNone/>
              <a:defRPr sz="2560"/>
            </a:lvl1pPr>
            <a:lvl2pPr marL="731520" indent="0">
              <a:buNone/>
              <a:defRPr sz="2240"/>
            </a:lvl2pPr>
            <a:lvl3pPr marL="1463040" indent="0">
              <a:buNone/>
              <a:defRPr sz="1920"/>
            </a:lvl3pPr>
            <a:lvl4pPr marL="2194560" indent="0">
              <a:buNone/>
              <a:defRPr sz="1600"/>
            </a:lvl4pPr>
            <a:lvl5pPr marL="2926080" indent="0">
              <a:buNone/>
              <a:defRPr sz="1600"/>
            </a:lvl5pPr>
            <a:lvl6pPr marL="3657600" indent="0">
              <a:buNone/>
              <a:defRPr sz="1600"/>
            </a:lvl6pPr>
            <a:lvl7pPr marL="4389120" indent="0">
              <a:buNone/>
              <a:defRPr sz="1600"/>
            </a:lvl7pPr>
            <a:lvl8pPr marL="5120640" indent="0">
              <a:buNone/>
              <a:defRPr sz="1600"/>
            </a:lvl8pPr>
            <a:lvl9pPr marL="5852160"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606D833B-40B5-C945-B36B-663DCAB5AEF7}"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521865-B131-7143-BF62-7102F217AECB}" type="slidenum">
              <a:rPr lang="en-US" smtClean="0"/>
              <a:t>‹#›</a:t>
            </a:fld>
            <a:endParaRPr lang="en-US"/>
          </a:p>
        </p:txBody>
      </p:sp>
    </p:spTree>
    <p:extLst>
      <p:ext uri="{BB962C8B-B14F-4D97-AF65-F5344CB8AC3E}">
        <p14:creationId xmlns:p14="http://schemas.microsoft.com/office/powerpoint/2010/main" val="44378992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ssio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1150322"/>
            <a:ext cx="17068800" cy="3967480"/>
          </a:xfrm>
        </p:spPr>
        <p:txBody>
          <a:bodyPr anchor="b"/>
          <a:lstStyle>
            <a:lvl1pPr algn="ctr">
              <a:defRPr sz="11500"/>
            </a:lvl1pPr>
          </a:lstStyle>
          <a:p>
            <a:r>
              <a:rPr lang="en-US"/>
              <a:t>Session Title</a:t>
            </a:r>
          </a:p>
        </p:txBody>
      </p:sp>
      <p:sp>
        <p:nvSpPr>
          <p:cNvPr id="3" name="Subtitle 2"/>
          <p:cNvSpPr>
            <a:spLocks noGrp="1"/>
          </p:cNvSpPr>
          <p:nvPr>
            <p:ph type="subTitle" idx="1" hasCustomPrompt="1"/>
          </p:nvPr>
        </p:nvSpPr>
        <p:spPr>
          <a:xfrm>
            <a:off x="1219200" y="5117802"/>
            <a:ext cx="17068800" cy="3645943"/>
          </a:xfrm>
        </p:spPr>
        <p:txBody>
          <a:bodyPr>
            <a:normAutofit/>
          </a:bodyPr>
          <a:lstStyle>
            <a:lvl1pPr marL="0" indent="0" algn="ctr">
              <a:buNone/>
              <a:defRPr sz="6600">
                <a:solidFill>
                  <a:srgbClr val="4183BF"/>
                </a:solidFill>
              </a:defRPr>
            </a:lvl1pPr>
            <a:lvl2pPr marL="731520" indent="0" algn="ctr">
              <a:buNone/>
              <a:defRPr sz="3200"/>
            </a:lvl2pPr>
            <a:lvl3pPr marL="1463040" indent="0" algn="ctr">
              <a:buNone/>
              <a:defRPr sz="2880"/>
            </a:lvl3pPr>
            <a:lvl4pPr marL="2194560" indent="0" algn="ctr">
              <a:buNone/>
              <a:defRPr sz="2560"/>
            </a:lvl4pPr>
            <a:lvl5pPr marL="2926080" indent="0" algn="ctr">
              <a:buNone/>
              <a:defRPr sz="2560"/>
            </a:lvl5pPr>
            <a:lvl6pPr marL="3657600" indent="0" algn="ctr">
              <a:buNone/>
              <a:defRPr sz="2560"/>
            </a:lvl6pPr>
            <a:lvl7pPr marL="4389120" indent="0" algn="ctr">
              <a:buNone/>
              <a:defRPr sz="2560"/>
            </a:lvl7pPr>
            <a:lvl8pPr marL="5120640" indent="0" algn="ctr">
              <a:buNone/>
              <a:defRPr sz="2560"/>
            </a:lvl8pPr>
            <a:lvl9pPr marL="5852160" indent="0" algn="ctr">
              <a:buNone/>
              <a:defRPr sz="2560"/>
            </a:lvl9pPr>
          </a:lstStyle>
          <a:p>
            <a:r>
              <a:rPr lang="en-US"/>
              <a:t>Session Subtitle</a:t>
            </a:r>
          </a:p>
        </p:txBody>
      </p:sp>
    </p:spTree>
    <p:extLst>
      <p:ext uri="{BB962C8B-B14F-4D97-AF65-F5344CB8AC3E}">
        <p14:creationId xmlns:p14="http://schemas.microsoft.com/office/powerpoint/2010/main" val="415406225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Speaker Title (with headsho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97788" y="506170"/>
            <a:ext cx="9708776" cy="3673176"/>
          </a:xfrm>
        </p:spPr>
        <p:txBody>
          <a:bodyPr anchor="b">
            <a:normAutofit/>
          </a:bodyPr>
          <a:lstStyle>
            <a:lvl1pPr>
              <a:defRPr sz="8000"/>
            </a:lvl1pPr>
          </a:lstStyle>
          <a:p>
            <a:r>
              <a:rPr lang="en-US"/>
              <a:t>Speaker Name</a:t>
            </a:r>
          </a:p>
        </p:txBody>
      </p:sp>
      <p:sp>
        <p:nvSpPr>
          <p:cNvPr id="3" name="Picture Placeholder 2"/>
          <p:cNvSpPr>
            <a:spLocks noGrp="1" noChangeAspect="1"/>
          </p:cNvSpPr>
          <p:nvPr>
            <p:ph type="pic" idx="1" hasCustomPrompt="1"/>
          </p:nvPr>
        </p:nvSpPr>
        <p:spPr>
          <a:xfrm>
            <a:off x="493058" y="533064"/>
            <a:ext cx="8486175" cy="8207525"/>
          </a:xfrm>
          <a:noFill/>
        </p:spPr>
        <p:txBody>
          <a:bodyPr anchor="t"/>
          <a:lstStyle>
            <a:lvl1pPr marL="0" indent="0">
              <a:buNone/>
              <a:defRPr sz="5120"/>
            </a:lvl1pPr>
            <a:lvl2pPr marL="731520" indent="0">
              <a:buNone/>
              <a:defRPr sz="4480"/>
            </a:lvl2pPr>
            <a:lvl3pPr marL="1463040" indent="0">
              <a:buNone/>
              <a:defRPr sz="384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r>
              <a:rPr lang="en-US"/>
              <a:t>Click icon to headshot</a:t>
            </a:r>
          </a:p>
        </p:txBody>
      </p:sp>
      <p:sp>
        <p:nvSpPr>
          <p:cNvPr id="4" name="Text Placeholder 3"/>
          <p:cNvSpPr>
            <a:spLocks noGrp="1"/>
          </p:cNvSpPr>
          <p:nvPr>
            <p:ph type="body" sz="half" idx="2" hasCustomPrompt="1"/>
          </p:nvPr>
        </p:nvSpPr>
        <p:spPr>
          <a:xfrm>
            <a:off x="9753600" y="4491318"/>
            <a:ext cx="9152964" cy="4222377"/>
          </a:xfrm>
        </p:spPr>
        <p:txBody>
          <a:bodyPr>
            <a:normAutofit/>
          </a:bodyPr>
          <a:lstStyle>
            <a:lvl1pPr marL="0" indent="0">
              <a:buNone/>
              <a:defRPr sz="4800">
                <a:solidFill>
                  <a:srgbClr val="4183BF"/>
                </a:solidFill>
              </a:defRPr>
            </a:lvl1pPr>
            <a:lvl2pPr marL="731520" indent="0">
              <a:buNone/>
              <a:defRPr sz="2240"/>
            </a:lvl2pPr>
            <a:lvl3pPr marL="1463040" indent="0">
              <a:buNone/>
              <a:defRPr sz="1920"/>
            </a:lvl3pPr>
            <a:lvl4pPr marL="2194560" indent="0">
              <a:buNone/>
              <a:defRPr sz="1600"/>
            </a:lvl4pPr>
            <a:lvl5pPr marL="2926080" indent="0">
              <a:buNone/>
              <a:defRPr sz="1600"/>
            </a:lvl5pPr>
            <a:lvl6pPr marL="3657600" indent="0">
              <a:buNone/>
              <a:defRPr sz="1600"/>
            </a:lvl6pPr>
            <a:lvl7pPr marL="4389120" indent="0">
              <a:buNone/>
              <a:defRPr sz="1600"/>
            </a:lvl7pPr>
            <a:lvl8pPr marL="5120640" indent="0">
              <a:buNone/>
              <a:defRPr sz="1600"/>
            </a:lvl8pPr>
            <a:lvl9pPr marL="5852160" indent="0">
              <a:buNone/>
              <a:defRPr sz="1600"/>
            </a:lvl9pPr>
          </a:lstStyle>
          <a:p>
            <a:pPr lvl="0"/>
            <a:r>
              <a:rPr lang="en-US"/>
              <a:t>Title</a:t>
            </a:r>
          </a:p>
          <a:p>
            <a:pPr lvl="0"/>
            <a:r>
              <a:rPr lang="en-US"/>
              <a:t>Company</a:t>
            </a:r>
          </a:p>
        </p:txBody>
      </p:sp>
    </p:spTree>
    <p:extLst>
      <p:ext uri="{BB962C8B-B14F-4D97-AF65-F5344CB8AC3E}">
        <p14:creationId xmlns:p14="http://schemas.microsoft.com/office/powerpoint/2010/main" val="428621336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peaker Title (no headsho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1150322"/>
            <a:ext cx="17068800" cy="3820160"/>
          </a:xfrm>
        </p:spPr>
        <p:txBody>
          <a:bodyPr anchor="b"/>
          <a:lstStyle>
            <a:lvl1pPr algn="ctr">
              <a:defRPr sz="9600"/>
            </a:lvl1pPr>
          </a:lstStyle>
          <a:p>
            <a:r>
              <a:rPr lang="en-US"/>
              <a:t>Speaker Name</a:t>
            </a:r>
          </a:p>
        </p:txBody>
      </p:sp>
      <p:sp>
        <p:nvSpPr>
          <p:cNvPr id="3" name="Subtitle 2"/>
          <p:cNvSpPr>
            <a:spLocks noGrp="1"/>
          </p:cNvSpPr>
          <p:nvPr>
            <p:ph type="subTitle" idx="1" hasCustomPrompt="1"/>
          </p:nvPr>
        </p:nvSpPr>
        <p:spPr>
          <a:xfrm>
            <a:off x="1219200" y="5117802"/>
            <a:ext cx="17068800" cy="3645943"/>
          </a:xfrm>
        </p:spPr>
        <p:txBody>
          <a:bodyPr>
            <a:normAutofit/>
          </a:bodyPr>
          <a:lstStyle>
            <a:lvl1pPr marL="0" indent="0" algn="ctr">
              <a:buNone/>
              <a:defRPr sz="4800">
                <a:solidFill>
                  <a:srgbClr val="4183BF"/>
                </a:solidFill>
              </a:defRPr>
            </a:lvl1pPr>
            <a:lvl2pPr marL="731520" indent="0" algn="ctr">
              <a:buNone/>
              <a:defRPr sz="3200"/>
            </a:lvl2pPr>
            <a:lvl3pPr marL="1463040" indent="0" algn="ctr">
              <a:buNone/>
              <a:defRPr sz="2880"/>
            </a:lvl3pPr>
            <a:lvl4pPr marL="2194560" indent="0" algn="ctr">
              <a:buNone/>
              <a:defRPr sz="2560"/>
            </a:lvl4pPr>
            <a:lvl5pPr marL="2926080" indent="0" algn="ctr">
              <a:buNone/>
              <a:defRPr sz="2560"/>
            </a:lvl5pPr>
            <a:lvl6pPr marL="3657600" indent="0" algn="ctr">
              <a:buNone/>
              <a:defRPr sz="2560"/>
            </a:lvl6pPr>
            <a:lvl7pPr marL="4389120" indent="0" algn="ctr">
              <a:buNone/>
              <a:defRPr sz="2560"/>
            </a:lvl7pPr>
            <a:lvl8pPr marL="5120640" indent="0" algn="ctr">
              <a:buNone/>
              <a:defRPr sz="2560"/>
            </a:lvl8pPr>
            <a:lvl9pPr marL="5852160" indent="0" algn="ctr">
              <a:buNone/>
              <a:defRPr sz="2560"/>
            </a:lvl9pPr>
          </a:lstStyle>
          <a:p>
            <a:r>
              <a:rPr lang="en-US"/>
              <a:t>Title</a:t>
            </a:r>
          </a:p>
          <a:p>
            <a:r>
              <a:rPr lang="en-US"/>
              <a:t>Company</a:t>
            </a:r>
          </a:p>
        </p:txBody>
      </p:sp>
    </p:spTree>
    <p:extLst>
      <p:ext uri="{BB962C8B-B14F-4D97-AF65-F5344CB8AC3E}">
        <p14:creationId xmlns:p14="http://schemas.microsoft.com/office/powerpoint/2010/main" val="387006330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Presenta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30960" y="511065"/>
            <a:ext cx="16824960" cy="4564379"/>
          </a:xfrm>
        </p:spPr>
        <p:txBody>
          <a:bodyPr anchor="b"/>
          <a:lstStyle>
            <a:lvl1pPr>
              <a:defRPr sz="9600"/>
            </a:lvl1pPr>
          </a:lstStyle>
          <a:p>
            <a:r>
              <a:rPr lang="en-US"/>
              <a:t>Presentation Title</a:t>
            </a:r>
          </a:p>
        </p:txBody>
      </p:sp>
      <p:sp>
        <p:nvSpPr>
          <p:cNvPr id="3" name="Text Placeholder 2"/>
          <p:cNvSpPr>
            <a:spLocks noGrp="1"/>
          </p:cNvSpPr>
          <p:nvPr>
            <p:ph type="body" idx="1" hasCustomPrompt="1"/>
          </p:nvPr>
        </p:nvSpPr>
        <p:spPr>
          <a:xfrm>
            <a:off x="2106706" y="5263703"/>
            <a:ext cx="16049214" cy="3500042"/>
          </a:xfrm>
        </p:spPr>
        <p:txBody>
          <a:bodyPr>
            <a:normAutofit/>
          </a:bodyPr>
          <a:lstStyle>
            <a:lvl1pPr marL="0" indent="0">
              <a:buNone/>
              <a:defRPr sz="6000">
                <a:solidFill>
                  <a:srgbClr val="4183BF"/>
                </a:solidFill>
              </a:defRPr>
            </a:lvl1pPr>
            <a:lvl2pPr marL="731520" indent="0">
              <a:buNone/>
              <a:defRPr sz="3200">
                <a:solidFill>
                  <a:schemeClr val="tx1">
                    <a:tint val="75000"/>
                  </a:schemeClr>
                </a:solidFill>
              </a:defRPr>
            </a:lvl2pPr>
            <a:lvl3pPr marL="1463040" indent="0">
              <a:buNone/>
              <a:defRPr sz="2880">
                <a:solidFill>
                  <a:schemeClr val="tx1">
                    <a:tint val="75000"/>
                  </a:schemeClr>
                </a:solidFill>
              </a:defRPr>
            </a:lvl3pPr>
            <a:lvl4pPr marL="2194560" indent="0">
              <a:buNone/>
              <a:defRPr sz="2560">
                <a:solidFill>
                  <a:schemeClr val="tx1">
                    <a:tint val="75000"/>
                  </a:schemeClr>
                </a:solidFill>
              </a:defRPr>
            </a:lvl4pPr>
            <a:lvl5pPr marL="2926080" indent="0">
              <a:buNone/>
              <a:defRPr sz="2560">
                <a:solidFill>
                  <a:schemeClr val="tx1">
                    <a:tint val="75000"/>
                  </a:schemeClr>
                </a:solidFill>
              </a:defRPr>
            </a:lvl5pPr>
            <a:lvl6pPr marL="3657600" indent="0">
              <a:buNone/>
              <a:defRPr sz="2560">
                <a:solidFill>
                  <a:schemeClr val="tx1">
                    <a:tint val="75000"/>
                  </a:schemeClr>
                </a:solidFill>
              </a:defRPr>
            </a:lvl6pPr>
            <a:lvl7pPr marL="4389120" indent="0">
              <a:buNone/>
              <a:defRPr sz="2560">
                <a:solidFill>
                  <a:schemeClr val="tx1">
                    <a:tint val="75000"/>
                  </a:schemeClr>
                </a:solidFill>
              </a:defRPr>
            </a:lvl7pPr>
            <a:lvl8pPr marL="5120640" indent="0">
              <a:buNone/>
              <a:defRPr sz="2560">
                <a:solidFill>
                  <a:schemeClr val="tx1">
                    <a:tint val="75000"/>
                  </a:schemeClr>
                </a:solidFill>
              </a:defRPr>
            </a:lvl8pPr>
            <a:lvl9pPr marL="5852160" indent="0">
              <a:buNone/>
              <a:defRPr sz="2560">
                <a:solidFill>
                  <a:schemeClr val="tx1">
                    <a:tint val="75000"/>
                  </a:schemeClr>
                </a:solidFill>
              </a:defRPr>
            </a:lvl9pPr>
          </a:lstStyle>
          <a:p>
            <a:pPr lvl="0"/>
            <a:r>
              <a:rPr lang="en-US"/>
              <a:t>Presentation Subtitle</a:t>
            </a:r>
          </a:p>
        </p:txBody>
      </p:sp>
      <p:sp>
        <p:nvSpPr>
          <p:cNvPr id="4" name="Date Placeholder 3"/>
          <p:cNvSpPr>
            <a:spLocks noGrp="1"/>
          </p:cNvSpPr>
          <p:nvPr>
            <p:ph type="dt" sz="half" idx="10"/>
          </p:nvPr>
        </p:nvSpPr>
        <p:spPr/>
        <p:txBody>
          <a:bodyPr/>
          <a:lstStyle/>
          <a:p>
            <a:fld id="{606D833B-40B5-C945-B36B-663DCAB5AEF7}"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21865-B131-7143-BF62-7102F217AECB}" type="slidenum">
              <a:rPr lang="en-US" smtClean="0"/>
              <a:t>‹#›</a:t>
            </a:fld>
            <a:endParaRPr lang="en-US"/>
          </a:p>
        </p:txBody>
      </p:sp>
    </p:spTree>
    <p:extLst>
      <p:ext uri="{BB962C8B-B14F-4D97-AF65-F5344CB8AC3E}">
        <p14:creationId xmlns:p14="http://schemas.microsoft.com/office/powerpoint/2010/main" val="27276604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6D833B-40B5-C945-B36B-663DCAB5AEF7}"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21865-B131-7143-BF62-7102F217AECB}" type="slidenum">
              <a:rPr lang="en-US" smtClean="0"/>
              <a:t>‹#›</a:t>
            </a:fld>
            <a:endParaRPr lang="en-US"/>
          </a:p>
        </p:txBody>
      </p:sp>
    </p:spTree>
    <p:extLst>
      <p:ext uri="{BB962C8B-B14F-4D97-AF65-F5344CB8AC3E}">
        <p14:creationId xmlns:p14="http://schemas.microsoft.com/office/powerpoint/2010/main" val="245350801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1120" y="2635624"/>
            <a:ext cx="8290560" cy="61281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875520" y="2635624"/>
            <a:ext cx="8290560" cy="61281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6D833B-40B5-C945-B36B-663DCAB5AEF7}"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521865-B131-7143-BF62-7102F217AECB}" type="slidenum">
              <a:rPr lang="en-US" smtClean="0"/>
              <a:t>‹#›</a:t>
            </a:fld>
            <a:endParaRPr lang="en-US"/>
          </a:p>
        </p:txBody>
      </p:sp>
    </p:spTree>
    <p:extLst>
      <p:ext uri="{BB962C8B-B14F-4D97-AF65-F5344CB8AC3E}">
        <p14:creationId xmlns:p14="http://schemas.microsoft.com/office/powerpoint/2010/main" val="366720301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43661" y="860612"/>
            <a:ext cx="16824960" cy="1568080"/>
          </a:xfrm>
        </p:spPr>
        <p:txBody>
          <a:bodyPr/>
          <a:lstStyle/>
          <a:p>
            <a:r>
              <a:rPr lang="en-US"/>
              <a:t>Click to edit Master title style</a:t>
            </a:r>
          </a:p>
        </p:txBody>
      </p:sp>
      <p:sp>
        <p:nvSpPr>
          <p:cNvPr id="3" name="Text Placeholder 2"/>
          <p:cNvSpPr>
            <a:spLocks noGrp="1"/>
          </p:cNvSpPr>
          <p:nvPr>
            <p:ph type="body" idx="1"/>
          </p:nvPr>
        </p:nvSpPr>
        <p:spPr>
          <a:xfrm>
            <a:off x="1343662" y="2532535"/>
            <a:ext cx="8252459" cy="1318259"/>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4" name="Content Placeholder 3"/>
          <p:cNvSpPr>
            <a:spLocks noGrp="1"/>
          </p:cNvSpPr>
          <p:nvPr>
            <p:ph sz="half" idx="2"/>
          </p:nvPr>
        </p:nvSpPr>
        <p:spPr>
          <a:xfrm>
            <a:off x="1343662" y="4008120"/>
            <a:ext cx="8252459" cy="4755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875520" y="2532535"/>
            <a:ext cx="8293101" cy="1318259"/>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6" name="Content Placeholder 5"/>
          <p:cNvSpPr>
            <a:spLocks noGrp="1"/>
          </p:cNvSpPr>
          <p:nvPr>
            <p:ph sz="quarter" idx="4"/>
          </p:nvPr>
        </p:nvSpPr>
        <p:spPr>
          <a:xfrm>
            <a:off x="9875520" y="4008120"/>
            <a:ext cx="8293101" cy="4755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6D833B-40B5-C945-B36B-663DCAB5AEF7}" type="datetimeFigureOut">
              <a:rPr lang="en-US" smtClean="0"/>
              <a:t>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521865-B131-7143-BF62-7102F217AECB}" type="slidenum">
              <a:rPr lang="en-US" smtClean="0"/>
              <a:t>‹#›</a:t>
            </a:fld>
            <a:endParaRPr lang="en-US"/>
          </a:p>
        </p:txBody>
      </p:sp>
    </p:spTree>
    <p:extLst>
      <p:ext uri="{BB962C8B-B14F-4D97-AF65-F5344CB8AC3E}">
        <p14:creationId xmlns:p14="http://schemas.microsoft.com/office/powerpoint/2010/main" val="43065572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6D833B-40B5-C945-B36B-663DCAB5AEF7}" type="datetimeFigureOut">
              <a:rPr lang="en-US" smtClean="0"/>
              <a:t>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521865-B131-7143-BF62-7102F217AECB}" type="slidenum">
              <a:rPr lang="en-US" smtClean="0"/>
              <a:t>‹#›</a:t>
            </a:fld>
            <a:endParaRPr lang="en-US"/>
          </a:p>
        </p:txBody>
      </p:sp>
    </p:spTree>
    <p:extLst>
      <p:ext uri="{BB962C8B-B14F-4D97-AF65-F5344CB8AC3E}">
        <p14:creationId xmlns:p14="http://schemas.microsoft.com/office/powerpoint/2010/main" val="91651886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1120" y="868832"/>
            <a:ext cx="16824960" cy="15516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41120" y="2635625"/>
            <a:ext cx="16824960" cy="61281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10584" y="8179545"/>
            <a:ext cx="1696122" cy="584200"/>
          </a:xfrm>
          <a:prstGeom prst="rect">
            <a:avLst/>
          </a:prstGeom>
        </p:spPr>
        <p:txBody>
          <a:bodyPr vert="horz" lIns="91440" tIns="45720" rIns="91440" bIns="45720" rtlCol="0" anchor="ctr"/>
          <a:lstStyle>
            <a:lvl1pPr algn="l">
              <a:defRPr sz="1920">
                <a:solidFill>
                  <a:schemeClr val="tx1">
                    <a:tint val="75000"/>
                  </a:schemeClr>
                </a:solidFill>
                <a:latin typeface="Arial" panose="020B0604020202020204" pitchFamily="34" charset="0"/>
                <a:cs typeface="Arial" panose="020B0604020202020204" pitchFamily="34" charset="0"/>
              </a:defRPr>
            </a:lvl1pPr>
          </a:lstStyle>
          <a:p>
            <a:fld id="{606D833B-40B5-C945-B36B-663DCAB5AEF7}" type="datetimeFigureOut">
              <a:rPr lang="en-US" smtClean="0"/>
              <a:pPr/>
              <a:t>1/20/2022</a:t>
            </a:fld>
            <a:endParaRPr lang="en-US"/>
          </a:p>
        </p:txBody>
      </p:sp>
      <p:sp>
        <p:nvSpPr>
          <p:cNvPr id="5" name="Footer Placeholder 4"/>
          <p:cNvSpPr>
            <a:spLocks noGrp="1"/>
          </p:cNvSpPr>
          <p:nvPr>
            <p:ph type="ftr" sz="quarter" idx="3"/>
          </p:nvPr>
        </p:nvSpPr>
        <p:spPr>
          <a:xfrm>
            <a:off x="2106706" y="8179545"/>
            <a:ext cx="15293788" cy="584200"/>
          </a:xfrm>
          <a:prstGeom prst="rect">
            <a:avLst/>
          </a:prstGeom>
        </p:spPr>
        <p:txBody>
          <a:bodyPr vert="horz" lIns="91440" tIns="45720" rIns="91440" bIns="45720" rtlCol="0" anchor="ctr"/>
          <a:lstStyle>
            <a:lvl1pPr algn="ctr">
              <a:defRPr sz="192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17400494" y="8179545"/>
            <a:ext cx="1696122" cy="584200"/>
          </a:xfrm>
          <a:prstGeom prst="rect">
            <a:avLst/>
          </a:prstGeom>
        </p:spPr>
        <p:txBody>
          <a:bodyPr vert="horz" lIns="91440" tIns="45720" rIns="91440" bIns="45720" rtlCol="0" anchor="ctr"/>
          <a:lstStyle>
            <a:lvl1pPr algn="r">
              <a:defRPr sz="1920">
                <a:solidFill>
                  <a:schemeClr val="tx1">
                    <a:tint val="75000"/>
                  </a:schemeClr>
                </a:solidFill>
                <a:latin typeface="Arial" panose="020B0604020202020204" pitchFamily="34" charset="0"/>
                <a:cs typeface="Arial" panose="020B0604020202020204" pitchFamily="34" charset="0"/>
              </a:defRPr>
            </a:lvl1pPr>
          </a:lstStyle>
          <a:p>
            <a:fld id="{20521865-B131-7143-BF62-7102F217AECB}" type="slidenum">
              <a:rPr lang="en-US" smtClean="0"/>
              <a:pPr/>
              <a:t>‹#›</a:t>
            </a:fld>
            <a:endParaRPr lang="en-US"/>
          </a:p>
        </p:txBody>
      </p:sp>
    </p:spTree>
    <p:extLst>
      <p:ext uri="{BB962C8B-B14F-4D97-AF65-F5344CB8AC3E}">
        <p14:creationId xmlns:p14="http://schemas.microsoft.com/office/powerpoint/2010/main" val="4195075143"/>
      </p:ext>
    </p:extLst>
  </p:cSld>
  <p:clrMap bg1="lt1" tx1="dk1" bg2="lt2" tx2="dk2" accent1="accent1" accent2="accent2" accent3="accent3" accent4="accent4" accent5="accent5" accent6="accent6" hlink="hlink" folHlink="folHlink"/>
  <p:sldLayoutIdLst>
    <p:sldLayoutId id="2147483684" r:id="rId1"/>
    <p:sldLayoutId id="2147483673" r:id="rId2"/>
    <p:sldLayoutId id="2147483685" r:id="rId3"/>
    <p:sldLayoutId id="2147483686" r:id="rId4"/>
    <p:sldLayoutId id="2147483675" r:id="rId5"/>
    <p:sldLayoutId id="2147483674" r:id="rId6"/>
    <p:sldLayoutId id="2147483676" r:id="rId7"/>
    <p:sldLayoutId id="2147483677" r:id="rId8"/>
    <p:sldLayoutId id="2147483678" r:id="rId9"/>
    <p:sldLayoutId id="2147483679" r:id="rId10"/>
    <p:sldLayoutId id="2147483680" r:id="rId11"/>
    <p:sldLayoutId id="2147483681" r:id="rId12"/>
  </p:sldLayoutIdLst>
  <p:transition>
    <p:fade/>
  </p:transition>
  <p:txStyles>
    <p:titleStyle>
      <a:lvl1pPr algn="l" defTabSz="1463040" rtl="0" eaLnBrk="1" latinLnBrk="0" hangingPunct="1">
        <a:lnSpc>
          <a:spcPct val="90000"/>
        </a:lnSpc>
        <a:spcBef>
          <a:spcPct val="0"/>
        </a:spcBef>
        <a:buNone/>
        <a:defRPr sz="7040" b="1" kern="1200">
          <a:solidFill>
            <a:srgbClr val="122B45"/>
          </a:solidFill>
          <a:latin typeface="Arial" panose="020B0604020202020204" pitchFamily="34" charset="0"/>
          <a:ea typeface="+mj-ea"/>
          <a:cs typeface="Arial" panose="020B0604020202020204" pitchFamily="34" charset="0"/>
        </a:defRPr>
      </a:lvl1pPr>
    </p:titleStyle>
    <p:bodyStyle>
      <a:lvl1pPr marL="365760" indent="-365760" algn="l" defTabSz="1463040" rtl="0" eaLnBrk="1" latinLnBrk="0" hangingPunct="1">
        <a:lnSpc>
          <a:spcPct val="90000"/>
        </a:lnSpc>
        <a:spcBef>
          <a:spcPts val="1600"/>
        </a:spcBef>
        <a:buFont typeface="Arial" panose="020B0604020202020204" pitchFamily="34" charset="0"/>
        <a:buChar char="•"/>
        <a:defRPr sz="4480" kern="1200">
          <a:solidFill>
            <a:srgbClr val="122B45"/>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Clr>
          <a:srgbClr val="4183BF"/>
        </a:buClr>
        <a:buFont typeface="Helvetica" pitchFamily="2" charset="0"/>
        <a:buChar char="−"/>
        <a:defRPr sz="3840" kern="1200">
          <a:solidFill>
            <a:srgbClr val="122B45"/>
          </a:solidFill>
          <a:latin typeface="Arial" panose="020B0604020202020204" pitchFamily="34" charset="0"/>
          <a:ea typeface="+mn-ea"/>
          <a:cs typeface="Arial" panose="020B0604020202020204" pitchFamily="34" charset="0"/>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rgbClr val="122B45"/>
          </a:solidFill>
          <a:latin typeface="Arial" panose="020B0604020202020204" pitchFamily="34" charset="0"/>
          <a:ea typeface="+mn-ea"/>
          <a:cs typeface="Arial" panose="020B0604020202020204" pitchFamily="34" charset="0"/>
        </a:defRPr>
      </a:lvl3pPr>
      <a:lvl4pPr marL="2560320" indent="-365760" algn="l" defTabSz="1463040" rtl="0" eaLnBrk="1" latinLnBrk="0" hangingPunct="1">
        <a:lnSpc>
          <a:spcPct val="90000"/>
        </a:lnSpc>
        <a:spcBef>
          <a:spcPts val="800"/>
        </a:spcBef>
        <a:buClr>
          <a:srgbClr val="4183BF"/>
        </a:buClr>
        <a:buFont typeface="Cambria" panose="02040503050406030204" pitchFamily="18" charset="0"/>
        <a:buChar char="⎻"/>
        <a:defRPr sz="2880" kern="1200">
          <a:solidFill>
            <a:srgbClr val="122B45"/>
          </a:solidFill>
          <a:latin typeface="Arial" panose="020B0604020202020204" pitchFamily="34" charset="0"/>
          <a:ea typeface="+mn-ea"/>
          <a:cs typeface="Arial" panose="020B0604020202020204" pitchFamily="34" charset="0"/>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rgbClr val="122B45"/>
          </a:solidFill>
          <a:latin typeface="Arial" panose="020B0604020202020204" pitchFamily="34" charset="0"/>
          <a:ea typeface="+mn-ea"/>
          <a:cs typeface="Arial" panose="020B0604020202020204" pitchFamily="34" charset="0"/>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p:bodyStyle>
    <p:otherStyle>
      <a:defPPr>
        <a:defRPr lang="en-US"/>
      </a:defPPr>
      <a:lvl1pPr marL="0" algn="l" defTabSz="1463040" rtl="0" eaLnBrk="1" latinLnBrk="0" hangingPunct="1">
        <a:defRPr sz="2880" kern="1200">
          <a:solidFill>
            <a:schemeClr val="tx1"/>
          </a:solidFill>
          <a:latin typeface="+mn-lt"/>
          <a:ea typeface="+mn-ea"/>
          <a:cs typeface="+mn-cs"/>
        </a:defRPr>
      </a:lvl1pPr>
      <a:lvl2pPr marL="731520" algn="l" defTabSz="1463040" rtl="0" eaLnBrk="1" latinLnBrk="0" hangingPunct="1">
        <a:defRPr sz="2880" kern="1200">
          <a:solidFill>
            <a:schemeClr val="tx1"/>
          </a:solidFill>
          <a:latin typeface="+mn-lt"/>
          <a:ea typeface="+mn-ea"/>
          <a:cs typeface="+mn-cs"/>
        </a:defRPr>
      </a:lvl2pPr>
      <a:lvl3pPr marL="1463040" algn="l" defTabSz="1463040" rtl="0" eaLnBrk="1" latinLnBrk="0" hangingPunct="1">
        <a:defRPr sz="2880" kern="1200">
          <a:solidFill>
            <a:schemeClr val="tx1"/>
          </a:solidFill>
          <a:latin typeface="+mn-lt"/>
          <a:ea typeface="+mn-ea"/>
          <a:cs typeface="+mn-cs"/>
        </a:defRPr>
      </a:lvl3pPr>
      <a:lvl4pPr marL="2194560" algn="l" defTabSz="1463040" rtl="0" eaLnBrk="1" latinLnBrk="0" hangingPunct="1">
        <a:defRPr sz="2880" kern="1200">
          <a:solidFill>
            <a:schemeClr val="tx1"/>
          </a:solidFill>
          <a:latin typeface="+mn-lt"/>
          <a:ea typeface="+mn-ea"/>
          <a:cs typeface="+mn-cs"/>
        </a:defRPr>
      </a:lvl4pPr>
      <a:lvl5pPr marL="2926080" algn="l" defTabSz="1463040" rtl="0" eaLnBrk="1" latinLnBrk="0" hangingPunct="1">
        <a:defRPr sz="2880" kern="1200">
          <a:solidFill>
            <a:schemeClr val="tx1"/>
          </a:solidFill>
          <a:latin typeface="+mn-lt"/>
          <a:ea typeface="+mn-ea"/>
          <a:cs typeface="+mn-cs"/>
        </a:defRPr>
      </a:lvl5pPr>
      <a:lvl6pPr marL="3657600" algn="l" defTabSz="1463040" rtl="0" eaLnBrk="1" latinLnBrk="0" hangingPunct="1">
        <a:defRPr sz="2880" kern="1200">
          <a:solidFill>
            <a:schemeClr val="tx1"/>
          </a:solidFill>
          <a:latin typeface="+mn-lt"/>
          <a:ea typeface="+mn-ea"/>
          <a:cs typeface="+mn-cs"/>
        </a:defRPr>
      </a:lvl6pPr>
      <a:lvl7pPr marL="4389120" algn="l" defTabSz="1463040" rtl="0" eaLnBrk="1" latinLnBrk="0" hangingPunct="1">
        <a:defRPr sz="2880" kern="1200">
          <a:solidFill>
            <a:schemeClr val="tx1"/>
          </a:solidFill>
          <a:latin typeface="+mn-lt"/>
          <a:ea typeface="+mn-ea"/>
          <a:cs typeface="+mn-cs"/>
        </a:defRPr>
      </a:lvl7pPr>
      <a:lvl8pPr marL="5120640" algn="l" defTabSz="1463040" rtl="0" eaLnBrk="1" latinLnBrk="0" hangingPunct="1">
        <a:defRPr sz="2880" kern="1200">
          <a:solidFill>
            <a:schemeClr val="tx1"/>
          </a:solidFill>
          <a:latin typeface="+mn-lt"/>
          <a:ea typeface="+mn-ea"/>
          <a:cs typeface="+mn-cs"/>
        </a:defRPr>
      </a:lvl8pPr>
      <a:lvl9pPr marL="5852160" algn="l" defTabSz="1463040" rtl="0" eaLnBrk="1" latinLnBrk="0" hangingPunct="1">
        <a:defRPr sz="28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cid:image002.png@01D7B607.14C3EDD0"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0.bin"/><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png"/><Relationship Id="rId7"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94.png"/><Relationship Id="rId4" Type="http://schemas.openxmlformats.org/officeDocument/2006/relationships/image" Target="../media/image93.jpe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98.jpeg"/></Relationships>
</file>

<file path=ppt/slides/_rels/slide5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57.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14.png"/></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image" Target="../media/image118.png"/><Relationship Id="rId4" Type="http://schemas.openxmlformats.org/officeDocument/2006/relationships/image" Target="../media/image117.png"/></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58194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7200" cy="10972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68062" y="2268061"/>
            <a:ext cx="11001309" cy="646519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592" y="4256757"/>
            <a:ext cx="6968950" cy="6461765"/>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889411" y="2620936"/>
            <a:ext cx="10972115" cy="5730242"/>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95768" y="1922099"/>
            <a:ext cx="7693283" cy="65418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4">
            <a:extLst>
              <a:ext uri="{FF2B5EF4-FFF2-40B4-BE49-F238E27FC236}">
                <a16:creationId xmlns:a16="http://schemas.microsoft.com/office/drawing/2014/main" id="{D871C6EC-59ED-4E61-AC4C-708C5CCB8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79" y="1809750"/>
            <a:ext cx="4827608" cy="58674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2EFAA090-67D9-420B-AA24-07B1C22506D0}"/>
              </a:ext>
            </a:extLst>
          </p:cNvPr>
          <p:cNvSpPr>
            <a:spLocks noGrp="1"/>
          </p:cNvSpPr>
          <p:nvPr>
            <p:ph type="title"/>
          </p:nvPr>
        </p:nvSpPr>
        <p:spPr>
          <a:xfrm>
            <a:off x="6715696" y="576856"/>
            <a:ext cx="12059979" cy="1551886"/>
          </a:xfrm>
        </p:spPr>
        <p:txBody>
          <a:bodyPr>
            <a:noAutofit/>
          </a:bodyPr>
          <a:lstStyle/>
          <a:p>
            <a:pPr algn="ctr"/>
            <a:r>
              <a:rPr lang="en-US" sz="7200">
                <a:latin typeface="Arial"/>
                <a:cs typeface="Arial"/>
              </a:rPr>
              <a:t>Demand Is Up</a:t>
            </a:r>
            <a:endParaRPr lang="en-US" sz="7200">
              <a:solidFill>
                <a:srgbClr val="FF0066"/>
              </a:solidFill>
              <a:latin typeface="Arial"/>
              <a:cs typeface="Arial"/>
            </a:endParaRPr>
          </a:p>
        </p:txBody>
      </p:sp>
      <p:pic>
        <p:nvPicPr>
          <p:cNvPr id="11" name="Picture 10" descr="Chart, line chart&#10;&#10;Description automatically generated">
            <a:extLst>
              <a:ext uri="{FF2B5EF4-FFF2-40B4-BE49-F238E27FC236}">
                <a16:creationId xmlns:a16="http://schemas.microsoft.com/office/drawing/2014/main" id="{A6333D16-B5B4-43D1-8DC8-68AD8837E9A6}"/>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164620" y="3025182"/>
            <a:ext cx="11611055" cy="7370762"/>
          </a:xfrm>
          <a:prstGeom prst="rect">
            <a:avLst/>
          </a:prstGeom>
          <a:noFill/>
          <a:ln>
            <a:noFill/>
          </a:ln>
        </p:spPr>
      </p:pic>
    </p:spTree>
    <p:extLst>
      <p:ext uri="{BB962C8B-B14F-4D97-AF65-F5344CB8AC3E}">
        <p14:creationId xmlns:p14="http://schemas.microsoft.com/office/powerpoint/2010/main" val="308665849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424128-440B-488A-AB50-07E938415A79}"/>
              </a:ext>
            </a:extLst>
          </p:cNvPr>
          <p:cNvSpPr>
            <a:spLocks noGrp="1"/>
          </p:cNvSpPr>
          <p:nvPr>
            <p:ph type="title"/>
          </p:nvPr>
        </p:nvSpPr>
        <p:spPr>
          <a:xfrm>
            <a:off x="924496" y="471346"/>
            <a:ext cx="18049304" cy="1551886"/>
          </a:xfrm>
        </p:spPr>
        <p:txBody>
          <a:bodyPr>
            <a:noAutofit/>
          </a:bodyPr>
          <a:lstStyle/>
          <a:p>
            <a:r>
              <a:rPr lang="en-US" sz="7200"/>
              <a:t>We’re Eating More Than We Drink</a:t>
            </a:r>
          </a:p>
        </p:txBody>
      </p:sp>
      <p:pic>
        <p:nvPicPr>
          <p:cNvPr id="11266" name="Picture 2" descr="Chart, line chart&#10;&#10;Description automatically generated">
            <a:extLst>
              <a:ext uri="{FF2B5EF4-FFF2-40B4-BE49-F238E27FC236}">
                <a16:creationId xmlns:a16="http://schemas.microsoft.com/office/drawing/2014/main" id="{A01E5FDD-3AA8-4161-A3CC-04DE40E75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432" y="2881215"/>
            <a:ext cx="6038850" cy="40244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9">
            <a:extLst>
              <a:ext uri="{FF2B5EF4-FFF2-40B4-BE49-F238E27FC236}">
                <a16:creationId xmlns:a16="http://schemas.microsoft.com/office/drawing/2014/main" id="{D87E85D8-C6A5-42D8-962F-93A7DA22A2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1917" y="2881215"/>
            <a:ext cx="6031550"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8">
            <a:extLst>
              <a:ext uri="{FF2B5EF4-FFF2-40B4-BE49-F238E27FC236}">
                <a16:creationId xmlns:a16="http://schemas.microsoft.com/office/drawing/2014/main" id="{74BC9EC7-6286-4376-A91A-23173663DC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7824" y="2881215"/>
            <a:ext cx="6031550"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35155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424128-440B-488A-AB50-07E938415A79}"/>
              </a:ext>
            </a:extLst>
          </p:cNvPr>
          <p:cNvSpPr>
            <a:spLocks noGrp="1"/>
          </p:cNvSpPr>
          <p:nvPr>
            <p:ph type="title"/>
          </p:nvPr>
        </p:nvSpPr>
        <p:spPr>
          <a:xfrm>
            <a:off x="924496" y="367306"/>
            <a:ext cx="18049304" cy="1551886"/>
          </a:xfrm>
        </p:spPr>
        <p:txBody>
          <a:bodyPr>
            <a:noAutofit/>
          </a:bodyPr>
          <a:lstStyle/>
          <a:p>
            <a:r>
              <a:rPr lang="en-US" sz="7200"/>
              <a:t>And Exporting More Than We Drink</a:t>
            </a:r>
          </a:p>
        </p:txBody>
      </p:sp>
      <p:pic>
        <p:nvPicPr>
          <p:cNvPr id="12290" name="Picture 1">
            <a:extLst>
              <a:ext uri="{FF2B5EF4-FFF2-40B4-BE49-F238E27FC236}">
                <a16:creationId xmlns:a16="http://schemas.microsoft.com/office/drawing/2014/main" id="{D754F58A-1697-437E-AD02-2C23BC619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1093" y="2128742"/>
            <a:ext cx="9625013" cy="643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92131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714483-7072-431F-9DBE-87F44E4D4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 y="0"/>
            <a:ext cx="19502324" cy="1097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5892E1-F4A5-4991-AC52-4F417B14A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2323" cy="109728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CF597F8-76AA-44FA-8E6A-06223B66C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3320672"/>
            <a:ext cx="19277968" cy="6549289"/>
            <a:chOff x="1" y="2075420"/>
            <a:chExt cx="12048729" cy="4093306"/>
          </a:xfrm>
        </p:grpSpPr>
        <p:sp>
          <p:nvSpPr>
            <p:cNvPr id="13" name="Oval 12">
              <a:extLst>
                <a:ext uri="{FF2B5EF4-FFF2-40B4-BE49-F238E27FC236}">
                  <a16:creationId xmlns:a16="http://schemas.microsoft.com/office/drawing/2014/main" id="{A6E12753-0A63-43EE-B28A-C989D033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6FA385-76DA-40E9-9257-AA3E07FF6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62D75CA-F374-4878-8106-3EA5E970D6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38667A5-74E3-4EFD-8C45-F48F47427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1512EE2-F4CC-4E18-9CDA-B92C11122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99E503B-9B4D-4EE3-A50F-15AC374F6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E2683E3F-F855-4549-84F8-42064EC0F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701034" y="1668168"/>
            <a:ext cx="4474338" cy="1138003"/>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8FC90B1E-0223-4440-AF22-8F32F6F0C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015262" y="-1600716"/>
            <a:ext cx="877824" cy="549007"/>
            <a:chOff x="7029447" y="3514725"/>
            <a:chExt cx="1285875" cy="549007"/>
          </a:xfrm>
        </p:grpSpPr>
        <p:cxnSp>
          <p:nvCxnSpPr>
            <p:cNvPr id="23" name="Straight Connector 22">
              <a:extLst>
                <a:ext uri="{FF2B5EF4-FFF2-40B4-BE49-F238E27FC236}">
                  <a16:creationId xmlns:a16="http://schemas.microsoft.com/office/drawing/2014/main" id="{A2D2E879-0004-4D84-8137-1C09334038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3BE75A2-0D83-4F8E-84CC-D3BCD565B1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0F7F49-1039-49EF-A9BD-153DB590B6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E85F508-9EA4-4B4D-8171-648670650E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832F3179-0CD5-40C8-9939-D8355006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9825256"/>
            <a:ext cx="9753594" cy="1138003"/>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1CE155D-684B-4F5E-B835-C52765E310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3259686" y="9669597"/>
            <a:ext cx="2057400" cy="549007"/>
            <a:chOff x="7029447" y="3514725"/>
            <a:chExt cx="1285875" cy="549007"/>
          </a:xfrm>
        </p:grpSpPr>
        <p:cxnSp>
          <p:nvCxnSpPr>
            <p:cNvPr id="31" name="Straight Connector 30">
              <a:extLst>
                <a:ext uri="{FF2B5EF4-FFF2-40B4-BE49-F238E27FC236}">
                  <a16:creationId xmlns:a16="http://schemas.microsoft.com/office/drawing/2014/main" id="{04F84AF8-E1A7-41D4-A102-8F87CAE37E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ED126F1-DB23-4314-B6C7-FE89E3C581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ACB2B6F-8883-4A00-88DD-98CDDD46B8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9A2180-808A-4423-BB2B-6464B29000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3" name="Food Delivery Robot">
            <a:hlinkClick r:id="" action="ppaction://media"/>
            <a:extLst>
              <a:ext uri="{FF2B5EF4-FFF2-40B4-BE49-F238E27FC236}">
                <a16:creationId xmlns:a16="http://schemas.microsoft.com/office/drawing/2014/main" id="{C33B295D-F027-4762-A542-7E21495353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9826" y="47276"/>
            <a:ext cx="18163259" cy="10216832"/>
          </a:xfrm>
          <a:prstGeom prst="rect">
            <a:avLst/>
          </a:prstGeom>
        </p:spPr>
      </p:pic>
      <p:sp>
        <p:nvSpPr>
          <p:cNvPr id="2" name="Title 1">
            <a:extLst>
              <a:ext uri="{FF2B5EF4-FFF2-40B4-BE49-F238E27FC236}">
                <a16:creationId xmlns:a16="http://schemas.microsoft.com/office/drawing/2014/main" id="{92BD7A4B-5DB4-9545-AFEB-649425D8CB2F}"/>
              </a:ext>
            </a:extLst>
          </p:cNvPr>
          <p:cNvSpPr>
            <a:spLocks noGrp="1"/>
          </p:cNvSpPr>
          <p:nvPr>
            <p:ph type="title"/>
          </p:nvPr>
        </p:nvSpPr>
        <p:spPr>
          <a:xfrm>
            <a:off x="4189076" y="1009498"/>
            <a:ext cx="11704320" cy="1814747"/>
          </a:xfrm>
          <a:noFill/>
        </p:spPr>
        <p:txBody>
          <a:bodyPr vert="horz" lIns="91440" tIns="45720" rIns="91440" bIns="45720" rtlCol="0" anchor="b">
            <a:normAutofit/>
          </a:bodyPr>
          <a:lstStyle/>
          <a:p>
            <a:pPr algn="ctr" defTabSz="914400"/>
            <a:r>
              <a:rPr lang="en-US" kern="1200">
                <a:solidFill>
                  <a:srgbClr val="002060"/>
                </a:solidFill>
              </a:rPr>
              <a:t>Innovation</a:t>
            </a:r>
          </a:p>
        </p:txBody>
      </p:sp>
    </p:spTree>
    <p:extLst>
      <p:ext uri="{BB962C8B-B14F-4D97-AF65-F5344CB8AC3E}">
        <p14:creationId xmlns:p14="http://schemas.microsoft.com/office/powerpoint/2010/main" val="3109117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4BAC0-9F2E-FC4F-8FE5-9750078C7158}"/>
              </a:ext>
            </a:extLst>
          </p:cNvPr>
          <p:cNvSpPr>
            <a:spLocks noGrp="1"/>
          </p:cNvSpPr>
          <p:nvPr>
            <p:ph type="title"/>
          </p:nvPr>
        </p:nvSpPr>
        <p:spPr>
          <a:xfrm>
            <a:off x="1341120" y="716432"/>
            <a:ext cx="16824960" cy="1551640"/>
          </a:xfrm>
        </p:spPr>
        <p:txBody>
          <a:bodyPr>
            <a:normAutofit fontScale="90000"/>
          </a:bodyPr>
          <a:lstStyle/>
          <a:p>
            <a:r>
              <a:rPr lang="en-US" sz="8000"/>
              <a:t>NEW Investments Across the Industry</a:t>
            </a:r>
          </a:p>
        </p:txBody>
      </p:sp>
      <p:sp>
        <p:nvSpPr>
          <p:cNvPr id="3" name="Content Placeholder 2">
            <a:extLst>
              <a:ext uri="{FF2B5EF4-FFF2-40B4-BE49-F238E27FC236}">
                <a16:creationId xmlns:a16="http://schemas.microsoft.com/office/drawing/2014/main" id="{39D19089-A500-1B45-9CAD-6F106032F695}"/>
              </a:ext>
            </a:extLst>
          </p:cNvPr>
          <p:cNvSpPr>
            <a:spLocks noGrp="1"/>
          </p:cNvSpPr>
          <p:nvPr>
            <p:ph idx="1"/>
          </p:nvPr>
        </p:nvSpPr>
        <p:spPr>
          <a:xfrm>
            <a:off x="1341120" y="2483225"/>
            <a:ext cx="16824960" cy="6146425"/>
          </a:xfrm>
        </p:spPr>
        <p:txBody>
          <a:bodyPr>
            <a:normAutofit fontScale="92500" lnSpcReduction="10000"/>
          </a:bodyPr>
          <a:lstStyle/>
          <a:p>
            <a:r>
              <a:rPr lang="en-US"/>
              <a:t>MWC Plant, Michigan – DFA, Glanbia, Select Milk Producers</a:t>
            </a:r>
          </a:p>
          <a:p>
            <a:pPr lvl="1"/>
            <a:r>
              <a:rPr lang="en-US"/>
              <a:t>State of the Art Cheese, Whey Plant – </a:t>
            </a:r>
            <a:r>
              <a:rPr lang="en-US" b="1"/>
              <a:t>260 Jobs</a:t>
            </a:r>
          </a:p>
          <a:p>
            <a:r>
              <a:rPr lang="en-US"/>
              <a:t>California Dairies Inc., CA – Valley Natural Beverages Plant</a:t>
            </a:r>
          </a:p>
          <a:p>
            <a:pPr lvl="1"/>
            <a:r>
              <a:rPr lang="en-US"/>
              <a:t>UHT and Innovative Fluid Products – </a:t>
            </a:r>
            <a:r>
              <a:rPr lang="en-US" b="1"/>
              <a:t>100 Jobs</a:t>
            </a:r>
          </a:p>
          <a:p>
            <a:r>
              <a:rPr lang="en-US"/>
              <a:t>Leprino Foods, Texas </a:t>
            </a:r>
          </a:p>
          <a:p>
            <a:pPr lvl="1"/>
            <a:r>
              <a:rPr lang="en-US"/>
              <a:t>Mozzarella &amp; Dairy Ingredients – </a:t>
            </a:r>
            <a:r>
              <a:rPr lang="en-US" b="1"/>
              <a:t>600 Jobs</a:t>
            </a:r>
          </a:p>
          <a:p>
            <a:r>
              <a:rPr lang="en-US"/>
              <a:t>Great Lakes Cheese, NY</a:t>
            </a:r>
          </a:p>
          <a:p>
            <a:pPr lvl="1"/>
            <a:r>
              <a:rPr lang="en-US"/>
              <a:t>Premier Manufacturing &amp; Packaging Facility – </a:t>
            </a:r>
            <a:r>
              <a:rPr lang="en-US" b="1"/>
              <a:t>400+ Jobs</a:t>
            </a:r>
          </a:p>
          <a:p>
            <a:r>
              <a:rPr lang="en-US"/>
              <a:t>Kroger &amp; Ocado, Ohio</a:t>
            </a:r>
          </a:p>
          <a:p>
            <a:pPr lvl="1"/>
            <a:r>
              <a:rPr lang="en-US"/>
              <a:t>‘The Hive’ Fulfillment Center – </a:t>
            </a:r>
            <a:r>
              <a:rPr lang="en-US" b="1"/>
              <a:t>400+ Jobs </a:t>
            </a:r>
            <a:r>
              <a:rPr lang="en-US"/>
              <a:t>(plus 1,000 bots)</a:t>
            </a:r>
          </a:p>
        </p:txBody>
      </p:sp>
    </p:spTree>
    <p:extLst>
      <p:ext uri="{BB962C8B-B14F-4D97-AF65-F5344CB8AC3E}">
        <p14:creationId xmlns:p14="http://schemas.microsoft.com/office/powerpoint/2010/main" val="235503604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9502322" cy="1097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ird, outdoor, water, standing&#10;&#10;Description automatically generated">
            <a:extLst>
              <a:ext uri="{FF2B5EF4-FFF2-40B4-BE49-F238E27FC236}">
                <a16:creationId xmlns:a16="http://schemas.microsoft.com/office/drawing/2014/main" id="{1AF6DEA6-45D8-4416-9874-D257E75686E8}"/>
              </a:ext>
            </a:extLst>
          </p:cNvPr>
          <p:cNvPicPr>
            <a:picLocks noChangeAspect="1"/>
          </p:cNvPicPr>
          <p:nvPr/>
        </p:nvPicPr>
        <p:blipFill rotWithShape="1">
          <a:blip r:embed="rId3"/>
          <a:srcRect t="13917" b="1813"/>
          <a:stretch/>
        </p:blipFill>
        <p:spPr>
          <a:xfrm>
            <a:off x="-4875" y="10"/>
            <a:ext cx="19507198" cy="109727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32163"/>
            <a:ext cx="19507198" cy="5059433"/>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BD7A4B-5DB4-9545-AFEB-649425D8CB2F}"/>
              </a:ext>
            </a:extLst>
          </p:cNvPr>
          <p:cNvSpPr>
            <a:spLocks noGrp="1"/>
          </p:cNvSpPr>
          <p:nvPr>
            <p:ph type="title"/>
          </p:nvPr>
        </p:nvSpPr>
        <p:spPr>
          <a:xfrm>
            <a:off x="784098" y="306499"/>
            <a:ext cx="16093440" cy="1688920"/>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a:solidFill>
                  <a:srgbClr val="FFFFFF"/>
                </a:solidFill>
              </a:rPr>
              <a:t>Embracing </a:t>
            </a:r>
            <a:r>
              <a:rPr lang="en-US">
                <a:solidFill>
                  <a:schemeClr val="tx1">
                    <a:lumMod val="95000"/>
                    <a:lumOff val="5000"/>
                  </a:schemeClr>
                </a:solidFill>
              </a:rPr>
              <a:t>NEW</a:t>
            </a:r>
            <a:r>
              <a:rPr lang="en-US">
                <a:solidFill>
                  <a:srgbClr val="FFFFFF"/>
                </a:solidFill>
              </a:rPr>
              <a:t> Actions</a:t>
            </a:r>
          </a:p>
        </p:txBody>
      </p:sp>
    </p:spTree>
    <p:extLst>
      <p:ext uri="{BB962C8B-B14F-4D97-AF65-F5344CB8AC3E}">
        <p14:creationId xmlns:p14="http://schemas.microsoft.com/office/powerpoint/2010/main" val="101731859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0614486-66C7-4C65-A6E6-2833A121E009}"/>
              </a:ext>
            </a:extLst>
          </p:cNvPr>
          <p:cNvGraphicFramePr>
            <a:graphicFrameLocks/>
          </p:cNvGraphicFramePr>
          <p:nvPr>
            <p:extLst>
              <p:ext uri="{D42A27DB-BD31-4B8C-83A1-F6EECF244321}">
                <p14:modId xmlns:p14="http://schemas.microsoft.com/office/powerpoint/2010/main" val="941962139"/>
              </p:ext>
            </p:extLst>
          </p:nvPr>
        </p:nvGraphicFramePr>
        <p:xfrm>
          <a:off x="60960" y="677916"/>
          <a:ext cx="19370040" cy="8725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3780B030-21DE-42CD-B1AE-74B8D2F98B08}"/>
              </a:ext>
            </a:extLst>
          </p:cNvPr>
          <p:cNvSpPr>
            <a:spLocks noGrp="1"/>
          </p:cNvSpPr>
          <p:nvPr>
            <p:ph type="title"/>
          </p:nvPr>
        </p:nvSpPr>
        <p:spPr>
          <a:xfrm>
            <a:off x="914400" y="121920"/>
            <a:ext cx="16824960" cy="1201272"/>
          </a:xfrm>
        </p:spPr>
        <p:txBody>
          <a:bodyPr>
            <a:normAutofit fontScale="90000"/>
          </a:bodyPr>
          <a:lstStyle/>
          <a:p>
            <a:r>
              <a:rPr lang="en-US" sz="8000"/>
              <a:t>IDFA Vision for the Future Task Force</a:t>
            </a:r>
          </a:p>
        </p:txBody>
      </p:sp>
    </p:spTree>
    <p:extLst>
      <p:ext uri="{BB962C8B-B14F-4D97-AF65-F5344CB8AC3E}">
        <p14:creationId xmlns:p14="http://schemas.microsoft.com/office/powerpoint/2010/main" val="163562321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D7A4B-5DB4-9545-AFEB-649425D8CB2F}"/>
              </a:ext>
            </a:extLst>
          </p:cNvPr>
          <p:cNvSpPr>
            <a:spLocks noGrp="1"/>
          </p:cNvSpPr>
          <p:nvPr>
            <p:ph type="title"/>
          </p:nvPr>
        </p:nvSpPr>
        <p:spPr>
          <a:xfrm>
            <a:off x="1330960" y="206266"/>
            <a:ext cx="16824960" cy="1451084"/>
          </a:xfrm>
        </p:spPr>
        <p:txBody>
          <a:bodyPr>
            <a:normAutofit/>
          </a:bodyPr>
          <a:lstStyle/>
          <a:p>
            <a:r>
              <a:rPr lang="en-US" sz="7200"/>
              <a:t>Vision for the Future Scenarios</a:t>
            </a:r>
          </a:p>
        </p:txBody>
      </p:sp>
      <p:graphicFrame>
        <p:nvGraphicFramePr>
          <p:cNvPr id="7" name="Content Placeholder 3">
            <a:extLst>
              <a:ext uri="{FF2B5EF4-FFF2-40B4-BE49-F238E27FC236}">
                <a16:creationId xmlns:a16="http://schemas.microsoft.com/office/drawing/2014/main" id="{74731F34-E34E-4D98-8916-9479A0506648}"/>
              </a:ext>
            </a:extLst>
          </p:cNvPr>
          <p:cNvGraphicFramePr>
            <a:graphicFrameLocks/>
          </p:cNvGraphicFramePr>
          <p:nvPr>
            <p:extLst>
              <p:ext uri="{D42A27DB-BD31-4B8C-83A1-F6EECF244321}">
                <p14:modId xmlns:p14="http://schemas.microsoft.com/office/powerpoint/2010/main" val="397794047"/>
              </p:ext>
            </p:extLst>
          </p:nvPr>
        </p:nvGraphicFramePr>
        <p:xfrm>
          <a:off x="28574" y="1457324"/>
          <a:ext cx="19440526" cy="7267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288674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4BAC0-9F2E-FC4F-8FE5-9750078C7158}"/>
              </a:ext>
            </a:extLst>
          </p:cNvPr>
          <p:cNvSpPr>
            <a:spLocks noGrp="1"/>
          </p:cNvSpPr>
          <p:nvPr>
            <p:ph type="title"/>
          </p:nvPr>
        </p:nvSpPr>
        <p:spPr>
          <a:xfrm>
            <a:off x="1341120" y="773582"/>
            <a:ext cx="16824960" cy="1551640"/>
          </a:xfrm>
        </p:spPr>
        <p:txBody>
          <a:bodyPr/>
          <a:lstStyle/>
          <a:p>
            <a:r>
              <a:rPr lang="en-US" sz="7200"/>
              <a:t>Outcomes of Vision for the Future</a:t>
            </a:r>
            <a:endParaRPr lang="en-US"/>
          </a:p>
        </p:txBody>
      </p:sp>
      <p:graphicFrame>
        <p:nvGraphicFramePr>
          <p:cNvPr id="6" name="Content Placeholder 4">
            <a:extLst>
              <a:ext uri="{FF2B5EF4-FFF2-40B4-BE49-F238E27FC236}">
                <a16:creationId xmlns:a16="http://schemas.microsoft.com/office/drawing/2014/main" id="{F7C7805A-A2E8-4270-BFA0-62A388FCD88A}"/>
              </a:ext>
            </a:extLst>
          </p:cNvPr>
          <p:cNvGraphicFramePr>
            <a:graphicFrameLocks noGrp="1"/>
          </p:cNvGraphicFramePr>
          <p:nvPr>
            <p:ph sz="half" idx="1"/>
            <p:extLst>
              <p:ext uri="{D42A27DB-BD31-4B8C-83A1-F6EECF244321}">
                <p14:modId xmlns:p14="http://schemas.microsoft.com/office/powerpoint/2010/main" val="411634338"/>
              </p:ext>
            </p:extLst>
          </p:nvPr>
        </p:nvGraphicFramePr>
        <p:xfrm>
          <a:off x="1562100" y="2420472"/>
          <a:ext cx="16002000" cy="5561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397887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9502322" cy="1097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hip, cargo container, watercraft, outdoor object&#10;&#10;Description automatically generated">
            <a:extLst>
              <a:ext uri="{FF2B5EF4-FFF2-40B4-BE49-F238E27FC236}">
                <a16:creationId xmlns:a16="http://schemas.microsoft.com/office/drawing/2014/main" id="{719BC345-B188-49DF-B9B8-0C2D18726F50}"/>
              </a:ext>
            </a:extLst>
          </p:cNvPr>
          <p:cNvPicPr>
            <a:picLocks noChangeAspect="1"/>
          </p:cNvPicPr>
          <p:nvPr/>
        </p:nvPicPr>
        <p:blipFill rotWithShape="1">
          <a:blip r:embed="rId3"/>
          <a:srcRect/>
          <a:stretch/>
        </p:blipFill>
        <p:spPr>
          <a:xfrm>
            <a:off x="-4875" y="10"/>
            <a:ext cx="19507198" cy="10972790"/>
          </a:xfrm>
          <a:prstGeom prst="rect">
            <a:avLst/>
          </a:prstGeom>
        </p:spPr>
      </p:pic>
      <p:sp>
        <p:nvSpPr>
          <p:cNvPr id="14"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32163"/>
            <a:ext cx="19507198" cy="5059433"/>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BD7A4B-5DB4-9545-AFEB-649425D8CB2F}"/>
              </a:ext>
            </a:extLst>
          </p:cNvPr>
          <p:cNvSpPr>
            <a:spLocks noGrp="1"/>
          </p:cNvSpPr>
          <p:nvPr>
            <p:ph type="title"/>
          </p:nvPr>
        </p:nvSpPr>
        <p:spPr>
          <a:xfrm>
            <a:off x="1702004" y="3532163"/>
            <a:ext cx="16093440" cy="301128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7200">
                <a:solidFill>
                  <a:srgbClr val="FFFFFF"/>
                </a:solidFill>
              </a:rPr>
              <a:t>Building a More Resilient, Flexible Supply Chain</a:t>
            </a:r>
          </a:p>
        </p:txBody>
      </p:sp>
    </p:spTree>
    <p:extLst>
      <p:ext uri="{BB962C8B-B14F-4D97-AF65-F5344CB8AC3E}">
        <p14:creationId xmlns:p14="http://schemas.microsoft.com/office/powerpoint/2010/main" val="113237879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27859-379D-FB45-A8C2-D079048ABE90}"/>
              </a:ext>
            </a:extLst>
          </p:cNvPr>
          <p:cNvSpPr>
            <a:spLocks noGrp="1"/>
          </p:cNvSpPr>
          <p:nvPr>
            <p:ph type="ctrTitle"/>
          </p:nvPr>
        </p:nvSpPr>
        <p:spPr>
          <a:xfrm>
            <a:off x="546847" y="2932733"/>
            <a:ext cx="18413506" cy="3412352"/>
          </a:xfrm>
        </p:spPr>
        <p:txBody>
          <a:bodyPr anchor="t">
            <a:noAutofit/>
          </a:bodyPr>
          <a:lstStyle/>
          <a:p>
            <a:r>
              <a:rPr lang="en-US" dirty="0"/>
              <a:t>What is New, Now, </a:t>
            </a:r>
            <a:br>
              <a:rPr lang="en-US" dirty="0"/>
            </a:br>
            <a:r>
              <a:rPr lang="en-US" dirty="0"/>
              <a:t>and Next for Dairy?</a:t>
            </a:r>
          </a:p>
        </p:txBody>
      </p:sp>
      <p:sp>
        <p:nvSpPr>
          <p:cNvPr id="3" name="Subtitle 2">
            <a:extLst>
              <a:ext uri="{FF2B5EF4-FFF2-40B4-BE49-F238E27FC236}">
                <a16:creationId xmlns:a16="http://schemas.microsoft.com/office/drawing/2014/main" id="{34651A77-7AC6-6E47-878C-E33A0AAEF321}"/>
              </a:ext>
            </a:extLst>
          </p:cNvPr>
          <p:cNvSpPr>
            <a:spLocks noGrp="1"/>
          </p:cNvSpPr>
          <p:nvPr>
            <p:ph type="subTitle" idx="1"/>
          </p:nvPr>
        </p:nvSpPr>
        <p:spPr>
          <a:xfrm>
            <a:off x="1219200" y="1425585"/>
            <a:ext cx="17068800" cy="1317811"/>
          </a:xfrm>
        </p:spPr>
        <p:txBody>
          <a:bodyPr anchor="b"/>
          <a:lstStyle/>
          <a:p>
            <a:r>
              <a:rPr lang="en-US" dirty="0"/>
              <a:t>President’s Breakfast</a:t>
            </a:r>
          </a:p>
        </p:txBody>
      </p:sp>
      <p:sp>
        <p:nvSpPr>
          <p:cNvPr id="4" name="Subtitle 2">
            <a:extLst>
              <a:ext uri="{FF2B5EF4-FFF2-40B4-BE49-F238E27FC236}">
                <a16:creationId xmlns:a16="http://schemas.microsoft.com/office/drawing/2014/main" id="{B1A64550-6146-3B48-A72A-4A3C6B8DD358}"/>
              </a:ext>
            </a:extLst>
          </p:cNvPr>
          <p:cNvSpPr txBox="1">
            <a:spLocks/>
          </p:cNvSpPr>
          <p:nvPr/>
        </p:nvSpPr>
        <p:spPr>
          <a:xfrm>
            <a:off x="7539318" y="6345085"/>
            <a:ext cx="4428564" cy="839845"/>
          </a:xfrm>
          <a:prstGeom prst="rect">
            <a:avLst/>
          </a:prstGeom>
        </p:spPr>
        <p:txBody>
          <a:bodyPr vert="horz" lIns="91440" tIns="45720" rIns="91440" bIns="45720" rtlCol="0" anchor="b">
            <a:normAutofit/>
          </a:bodyPr>
          <a:lstStyle>
            <a:lvl1pPr marL="0" indent="0" algn="ctr" defTabSz="1463040" rtl="0" eaLnBrk="1" latinLnBrk="0" hangingPunct="1">
              <a:lnSpc>
                <a:spcPct val="90000"/>
              </a:lnSpc>
              <a:spcBef>
                <a:spcPts val="1600"/>
              </a:spcBef>
              <a:buFont typeface="Arial" panose="020B0604020202020204" pitchFamily="34" charset="0"/>
              <a:buNone/>
              <a:defRPr sz="6600" kern="1200">
                <a:solidFill>
                  <a:srgbClr val="4183BF"/>
                </a:solidFill>
                <a:latin typeface="Arial" panose="020B0604020202020204" pitchFamily="34" charset="0"/>
                <a:ea typeface="+mn-ea"/>
                <a:cs typeface="Arial" panose="020B0604020202020204" pitchFamily="34" charset="0"/>
              </a:defRPr>
            </a:lvl1pPr>
            <a:lvl2pPr marL="731520" indent="0" algn="ctr" defTabSz="1463040" rtl="0" eaLnBrk="1" latinLnBrk="0" hangingPunct="1">
              <a:lnSpc>
                <a:spcPct val="90000"/>
              </a:lnSpc>
              <a:spcBef>
                <a:spcPts val="800"/>
              </a:spcBef>
              <a:buClr>
                <a:srgbClr val="4183BF"/>
              </a:buClr>
              <a:buFont typeface="Helvetica" pitchFamily="2" charset="0"/>
              <a:buNone/>
              <a:defRPr sz="3200" kern="1200">
                <a:solidFill>
                  <a:srgbClr val="122B45"/>
                </a:solidFill>
                <a:latin typeface="Arial" panose="020B0604020202020204" pitchFamily="34" charset="0"/>
                <a:ea typeface="+mn-ea"/>
                <a:cs typeface="Arial" panose="020B0604020202020204" pitchFamily="34" charset="0"/>
              </a:defRPr>
            </a:lvl2pPr>
            <a:lvl3pPr marL="1463040" indent="0" algn="ctr" defTabSz="1463040" rtl="0" eaLnBrk="1" latinLnBrk="0" hangingPunct="1">
              <a:lnSpc>
                <a:spcPct val="90000"/>
              </a:lnSpc>
              <a:spcBef>
                <a:spcPts val="800"/>
              </a:spcBef>
              <a:buFont typeface="Arial" panose="020B0604020202020204" pitchFamily="34" charset="0"/>
              <a:buNone/>
              <a:defRPr sz="2880" kern="1200">
                <a:solidFill>
                  <a:srgbClr val="122B45"/>
                </a:solidFill>
                <a:latin typeface="Arial" panose="020B0604020202020204" pitchFamily="34" charset="0"/>
                <a:ea typeface="+mn-ea"/>
                <a:cs typeface="Arial" panose="020B0604020202020204" pitchFamily="34" charset="0"/>
              </a:defRPr>
            </a:lvl3pPr>
            <a:lvl4pPr marL="2194560" indent="0" algn="ctr" defTabSz="1463040" rtl="0" eaLnBrk="1" latinLnBrk="0" hangingPunct="1">
              <a:lnSpc>
                <a:spcPct val="90000"/>
              </a:lnSpc>
              <a:spcBef>
                <a:spcPts val="800"/>
              </a:spcBef>
              <a:buClr>
                <a:srgbClr val="4183BF"/>
              </a:buClr>
              <a:buFont typeface="Cambria" panose="02040503050406030204" pitchFamily="18" charset="0"/>
              <a:buNone/>
              <a:defRPr sz="2560" kern="1200">
                <a:solidFill>
                  <a:srgbClr val="122B45"/>
                </a:solidFill>
                <a:latin typeface="Arial" panose="020B0604020202020204" pitchFamily="34" charset="0"/>
                <a:ea typeface="+mn-ea"/>
                <a:cs typeface="Arial" panose="020B0604020202020204" pitchFamily="34" charset="0"/>
              </a:defRPr>
            </a:lvl4pPr>
            <a:lvl5pPr marL="2926080" indent="0" algn="ctr" defTabSz="1463040" rtl="0" eaLnBrk="1" latinLnBrk="0" hangingPunct="1">
              <a:lnSpc>
                <a:spcPct val="90000"/>
              </a:lnSpc>
              <a:spcBef>
                <a:spcPts val="800"/>
              </a:spcBef>
              <a:buFont typeface="Arial" panose="020B0604020202020204" pitchFamily="34" charset="0"/>
              <a:buNone/>
              <a:defRPr sz="2560" kern="1200">
                <a:solidFill>
                  <a:srgbClr val="122B45"/>
                </a:solidFill>
                <a:latin typeface="Arial" panose="020B0604020202020204" pitchFamily="34" charset="0"/>
                <a:ea typeface="+mn-ea"/>
                <a:cs typeface="Arial" panose="020B0604020202020204" pitchFamily="34" charset="0"/>
              </a:defRPr>
            </a:lvl5pPr>
            <a:lvl6pPr marL="3657600" indent="0" algn="ctr" defTabSz="1463040" rtl="0" eaLnBrk="1" latinLnBrk="0" hangingPunct="1">
              <a:lnSpc>
                <a:spcPct val="90000"/>
              </a:lnSpc>
              <a:spcBef>
                <a:spcPts val="800"/>
              </a:spcBef>
              <a:buFont typeface="Arial" panose="020B0604020202020204" pitchFamily="34" charset="0"/>
              <a:buNone/>
              <a:defRPr sz="2560" kern="1200">
                <a:solidFill>
                  <a:schemeClr val="tx1"/>
                </a:solidFill>
                <a:latin typeface="+mn-lt"/>
                <a:ea typeface="+mn-ea"/>
                <a:cs typeface="+mn-cs"/>
              </a:defRPr>
            </a:lvl6pPr>
            <a:lvl7pPr marL="4389120" indent="0" algn="ctr" defTabSz="1463040" rtl="0" eaLnBrk="1" latinLnBrk="0" hangingPunct="1">
              <a:lnSpc>
                <a:spcPct val="90000"/>
              </a:lnSpc>
              <a:spcBef>
                <a:spcPts val="800"/>
              </a:spcBef>
              <a:buFont typeface="Arial" panose="020B0604020202020204" pitchFamily="34" charset="0"/>
              <a:buNone/>
              <a:defRPr sz="2560" kern="1200">
                <a:solidFill>
                  <a:schemeClr val="tx1"/>
                </a:solidFill>
                <a:latin typeface="+mn-lt"/>
                <a:ea typeface="+mn-ea"/>
                <a:cs typeface="+mn-cs"/>
              </a:defRPr>
            </a:lvl7pPr>
            <a:lvl8pPr marL="5120640" indent="0" algn="ctr" defTabSz="1463040" rtl="0" eaLnBrk="1" latinLnBrk="0" hangingPunct="1">
              <a:lnSpc>
                <a:spcPct val="90000"/>
              </a:lnSpc>
              <a:spcBef>
                <a:spcPts val="800"/>
              </a:spcBef>
              <a:buFont typeface="Arial" panose="020B0604020202020204" pitchFamily="34" charset="0"/>
              <a:buNone/>
              <a:defRPr sz="2560" kern="1200">
                <a:solidFill>
                  <a:schemeClr val="tx1"/>
                </a:solidFill>
                <a:latin typeface="+mn-lt"/>
                <a:ea typeface="+mn-ea"/>
                <a:cs typeface="+mn-cs"/>
              </a:defRPr>
            </a:lvl8pPr>
            <a:lvl9pPr marL="5852160" indent="0" algn="ctr" defTabSz="1463040" rtl="0" eaLnBrk="1" latinLnBrk="0" hangingPunct="1">
              <a:lnSpc>
                <a:spcPct val="90000"/>
              </a:lnSpc>
              <a:spcBef>
                <a:spcPts val="800"/>
              </a:spcBef>
              <a:buFont typeface="Arial" panose="020B0604020202020204" pitchFamily="34" charset="0"/>
              <a:buNone/>
              <a:defRPr sz="2560" kern="1200">
                <a:solidFill>
                  <a:schemeClr val="tx1"/>
                </a:solidFill>
                <a:latin typeface="+mn-lt"/>
                <a:ea typeface="+mn-ea"/>
                <a:cs typeface="+mn-cs"/>
              </a:defRPr>
            </a:lvl9pPr>
          </a:lstStyle>
          <a:p>
            <a:pPr marL="0" marR="0" lvl="0" indent="0" algn="ctr" defTabSz="1463040" rtl="0" eaLnBrk="1" fontAlgn="auto" latinLnBrk="0" hangingPunct="1">
              <a:lnSpc>
                <a:spcPct val="90000"/>
              </a:lnSpc>
              <a:spcBef>
                <a:spcPts val="16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4183BF"/>
                </a:solidFill>
                <a:effectLst/>
                <a:uLnTx/>
                <a:uFillTx/>
                <a:latin typeface="Arial" panose="020B0604020202020204" pitchFamily="34" charset="0"/>
                <a:ea typeface="+mn-ea"/>
                <a:cs typeface="Arial" panose="020B0604020202020204" pitchFamily="34" charset="0"/>
              </a:rPr>
              <a:t>Sponsored by:</a:t>
            </a:r>
          </a:p>
        </p:txBody>
      </p:sp>
      <p:pic>
        <p:nvPicPr>
          <p:cNvPr id="8" name="Picture 7">
            <a:extLst>
              <a:ext uri="{FF2B5EF4-FFF2-40B4-BE49-F238E27FC236}">
                <a16:creationId xmlns:a16="http://schemas.microsoft.com/office/drawing/2014/main" id="{E34473C1-4A84-F149-A621-4CF74AB9ACF5}"/>
              </a:ext>
            </a:extLst>
          </p:cNvPr>
          <p:cNvPicPr>
            <a:picLocks noChangeAspect="1"/>
          </p:cNvPicPr>
          <p:nvPr/>
        </p:nvPicPr>
        <p:blipFill>
          <a:blip r:embed="rId2"/>
          <a:srcRect/>
          <a:stretch/>
        </p:blipFill>
        <p:spPr>
          <a:xfrm>
            <a:off x="6575138" y="6854479"/>
            <a:ext cx="6161148" cy="2100390"/>
          </a:xfrm>
          <a:prstGeom prst="rect">
            <a:avLst/>
          </a:prstGeom>
        </p:spPr>
      </p:pic>
    </p:spTree>
    <p:extLst>
      <p:ext uri="{BB962C8B-B14F-4D97-AF65-F5344CB8AC3E}">
        <p14:creationId xmlns:p14="http://schemas.microsoft.com/office/powerpoint/2010/main" val="392902602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4BAC0-9F2E-FC4F-8FE5-9750078C7158}"/>
              </a:ext>
            </a:extLst>
          </p:cNvPr>
          <p:cNvSpPr>
            <a:spLocks noGrp="1"/>
          </p:cNvSpPr>
          <p:nvPr>
            <p:ph type="title"/>
          </p:nvPr>
        </p:nvSpPr>
        <p:spPr>
          <a:xfrm>
            <a:off x="1086288" y="625310"/>
            <a:ext cx="16824960" cy="1551640"/>
          </a:xfrm>
        </p:spPr>
        <p:txBody>
          <a:bodyPr>
            <a:normAutofit/>
          </a:bodyPr>
          <a:lstStyle/>
          <a:p>
            <a:r>
              <a:rPr lang="en-US" sz="7200">
                <a:latin typeface="Arial"/>
                <a:cs typeface="Arial"/>
              </a:rPr>
              <a:t>Expertise in Supply Chain Resiliency</a:t>
            </a:r>
            <a:endParaRPr lang="en-US"/>
          </a:p>
        </p:txBody>
      </p:sp>
      <p:pic>
        <p:nvPicPr>
          <p:cNvPr id="17" name="Picture 17" descr="Graphical user interface, application&#10;&#10;Description automatically generated">
            <a:extLst>
              <a:ext uri="{FF2B5EF4-FFF2-40B4-BE49-F238E27FC236}">
                <a16:creationId xmlns:a16="http://schemas.microsoft.com/office/drawing/2014/main" id="{5CCA1D57-44C5-467D-9FB3-B592A7EA62AF}"/>
              </a:ext>
            </a:extLst>
          </p:cNvPr>
          <p:cNvPicPr>
            <a:picLocks noChangeAspect="1"/>
          </p:cNvPicPr>
          <p:nvPr/>
        </p:nvPicPr>
        <p:blipFill>
          <a:blip r:embed="rId3"/>
          <a:stretch>
            <a:fillRect/>
          </a:stretch>
        </p:blipFill>
        <p:spPr>
          <a:xfrm>
            <a:off x="373117" y="2488324"/>
            <a:ext cx="9827172" cy="4966137"/>
          </a:xfrm>
          <a:prstGeom prst="rect">
            <a:avLst/>
          </a:prstGeom>
        </p:spPr>
      </p:pic>
      <p:pic>
        <p:nvPicPr>
          <p:cNvPr id="16" name="Picture 2" descr="Graphical user interface&#10;&#10;Description automatically generated with low confidence">
            <a:extLst>
              <a:ext uri="{FF2B5EF4-FFF2-40B4-BE49-F238E27FC236}">
                <a16:creationId xmlns:a16="http://schemas.microsoft.com/office/drawing/2014/main" id="{CADEA3D5-A145-4847-8F91-F2EA207A236D}"/>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29467"/>
          <a:stretch/>
        </p:blipFill>
        <p:spPr bwMode="auto">
          <a:xfrm>
            <a:off x="9842940" y="3111073"/>
            <a:ext cx="9291143" cy="5213121"/>
          </a:xfrm>
          <a:prstGeom prst="rect">
            <a:avLst/>
          </a:prstGeom>
          <a:solidFill>
            <a:srgbClr val="FFFFFF">
              <a:shade val="85000"/>
            </a:srgbClr>
          </a:solidFill>
        </p:spPr>
      </p:pic>
    </p:spTree>
    <p:extLst>
      <p:ext uri="{BB962C8B-B14F-4D97-AF65-F5344CB8AC3E}">
        <p14:creationId xmlns:p14="http://schemas.microsoft.com/office/powerpoint/2010/main" val="408895247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9502322" cy="1097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sign, outdoor, grass&#10;&#10;Description automatically generated">
            <a:extLst>
              <a:ext uri="{FF2B5EF4-FFF2-40B4-BE49-F238E27FC236}">
                <a16:creationId xmlns:a16="http://schemas.microsoft.com/office/drawing/2014/main" id="{0092785D-0E22-4CFA-A9F9-5F520D86CEB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t="15178" b="6151"/>
          <a:stretch/>
        </p:blipFill>
        <p:spPr>
          <a:xfrm>
            <a:off x="-4875" y="10"/>
            <a:ext cx="19507198" cy="10972790"/>
          </a:xfrm>
          <a:prstGeom prst="rect">
            <a:avLst/>
          </a:prstGeom>
        </p:spPr>
      </p:pic>
      <p:sp>
        <p:nvSpPr>
          <p:cNvPr id="14"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32163"/>
            <a:ext cx="19507198" cy="5059433"/>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A51257C6-5120-48A5-9427-A17437AF77E3}"/>
              </a:ext>
            </a:extLst>
          </p:cNvPr>
          <p:cNvSpPr>
            <a:spLocks noGrp="1"/>
          </p:cNvSpPr>
          <p:nvPr>
            <p:ph type="title"/>
          </p:nvPr>
        </p:nvSpPr>
        <p:spPr>
          <a:xfrm>
            <a:off x="2140154" y="4857058"/>
            <a:ext cx="16093440" cy="301128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7200" dirty="0">
                <a:solidFill>
                  <a:srgbClr val="FFFFFF"/>
                </a:solidFill>
              </a:rPr>
              <a:t>Moving to a More Sustainable </a:t>
            </a:r>
            <a:br>
              <a:rPr lang="en-US" sz="7200" dirty="0">
                <a:solidFill>
                  <a:srgbClr val="FFFFFF"/>
                </a:solidFill>
              </a:rPr>
            </a:br>
            <a:r>
              <a:rPr lang="en-US" sz="7200" dirty="0">
                <a:solidFill>
                  <a:srgbClr val="FFFFFF"/>
                </a:solidFill>
              </a:rPr>
              <a:t>Dairy Industry</a:t>
            </a:r>
          </a:p>
        </p:txBody>
      </p:sp>
    </p:spTree>
    <p:extLst>
      <p:ext uri="{BB962C8B-B14F-4D97-AF65-F5344CB8AC3E}">
        <p14:creationId xmlns:p14="http://schemas.microsoft.com/office/powerpoint/2010/main" val="79811389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4BAC0-9F2E-FC4F-8FE5-9750078C7158}"/>
              </a:ext>
            </a:extLst>
          </p:cNvPr>
          <p:cNvSpPr>
            <a:spLocks noGrp="1"/>
          </p:cNvSpPr>
          <p:nvPr>
            <p:ph type="title"/>
          </p:nvPr>
        </p:nvSpPr>
        <p:spPr>
          <a:xfrm>
            <a:off x="1048512" y="584200"/>
            <a:ext cx="8192182" cy="2708470"/>
          </a:xfrm>
        </p:spPr>
        <p:txBody>
          <a:bodyPr>
            <a:normAutofit/>
          </a:bodyPr>
          <a:lstStyle/>
          <a:p>
            <a:r>
              <a:rPr lang="en-US" sz="7200" dirty="0">
                <a:solidFill>
                  <a:srgbClr val="FF0066"/>
                </a:solidFill>
                <a:latin typeface="Arial"/>
                <a:cs typeface="Arial"/>
              </a:rPr>
              <a:t>Accountability</a:t>
            </a:r>
            <a:r>
              <a:rPr lang="en-US" sz="7200" dirty="0">
                <a:latin typeface="Arial"/>
                <a:cs typeface="Arial"/>
              </a:rPr>
              <a:t> </a:t>
            </a:r>
            <a:br>
              <a:rPr lang="en-US" sz="7200" dirty="0">
                <a:latin typeface="Arial"/>
                <a:cs typeface="Arial"/>
              </a:rPr>
            </a:br>
            <a:r>
              <a:rPr lang="en-US" sz="7200" dirty="0">
                <a:latin typeface="Arial"/>
                <a:cs typeface="Arial"/>
              </a:rPr>
              <a:t>Is Key</a:t>
            </a:r>
            <a:endParaRPr lang="en-US" sz="7200" dirty="0"/>
          </a:p>
        </p:txBody>
      </p:sp>
      <p:cxnSp>
        <p:nvCxnSpPr>
          <p:cNvPr id="31" name="Straight Arrow Connector 3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8512" y="3706368"/>
            <a:ext cx="73152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4A4D48F5-D336-4185-9538-19D138A0AA63}"/>
              </a:ext>
            </a:extLst>
          </p:cNvPr>
          <p:cNvSpPr>
            <a:spLocks noGrp="1"/>
          </p:cNvSpPr>
          <p:nvPr>
            <p:ph idx="1"/>
          </p:nvPr>
        </p:nvSpPr>
        <p:spPr>
          <a:xfrm>
            <a:off x="1048513" y="4120054"/>
            <a:ext cx="8192181" cy="6433646"/>
          </a:xfrm>
        </p:spPr>
        <p:txBody>
          <a:bodyPr>
            <a:normAutofit/>
          </a:bodyPr>
          <a:lstStyle/>
          <a:p>
            <a:r>
              <a:rPr lang="en-US" sz="3600"/>
              <a:t>Track/Report Scope 1-3 Emissions</a:t>
            </a:r>
          </a:p>
          <a:p>
            <a:r>
              <a:rPr lang="en-US" sz="3600"/>
              <a:t>Understand On Farm Measurement </a:t>
            </a:r>
          </a:p>
          <a:p>
            <a:r>
              <a:rPr lang="en-US" sz="3600"/>
              <a:t>Sustainable Packaging Efforts, Design for Circularity </a:t>
            </a:r>
          </a:p>
          <a:p>
            <a:r>
              <a:rPr lang="en-US" sz="3600"/>
              <a:t>Safeguard Water Quality &amp; Quantity </a:t>
            </a:r>
          </a:p>
          <a:p>
            <a:r>
              <a:rPr lang="en-US" sz="3600"/>
              <a:t>Aggressive Nutrient Management </a:t>
            </a:r>
          </a:p>
          <a:p>
            <a:r>
              <a:rPr lang="en-US" sz="3600"/>
              <a:t>More Renewable Energy, Less Non-Renewable Sources </a:t>
            </a:r>
          </a:p>
        </p:txBody>
      </p:sp>
      <p:pic>
        <p:nvPicPr>
          <p:cNvPr id="6" name="Picture 5" descr="A child holding a frisbee&#10;&#10;Description automatically generated with medium confidence">
            <a:extLst>
              <a:ext uri="{FF2B5EF4-FFF2-40B4-BE49-F238E27FC236}">
                <a16:creationId xmlns:a16="http://schemas.microsoft.com/office/drawing/2014/main" id="{725DF181-10C5-4B60-BFA4-77EABFD3C16B}"/>
              </a:ext>
            </a:extLst>
          </p:cNvPr>
          <p:cNvPicPr>
            <a:picLocks noChangeAspect="1"/>
          </p:cNvPicPr>
          <p:nvPr/>
        </p:nvPicPr>
        <p:blipFill rotWithShape="1">
          <a:blip r:embed="rId3"/>
          <a:srcRect l="15297" r="23256" b="1"/>
          <a:stretch/>
        </p:blipFill>
        <p:spPr>
          <a:xfrm>
            <a:off x="9406158" y="10"/>
            <a:ext cx="10101040" cy="1097278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04956565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4BAC0-9F2E-FC4F-8FE5-9750078C7158}"/>
              </a:ext>
            </a:extLst>
          </p:cNvPr>
          <p:cNvSpPr>
            <a:spLocks noGrp="1"/>
          </p:cNvSpPr>
          <p:nvPr>
            <p:ph type="title"/>
          </p:nvPr>
        </p:nvSpPr>
        <p:spPr>
          <a:xfrm>
            <a:off x="647700" y="584200"/>
            <a:ext cx="8592994" cy="2708470"/>
          </a:xfrm>
        </p:spPr>
        <p:txBody>
          <a:bodyPr>
            <a:noAutofit/>
          </a:bodyPr>
          <a:lstStyle/>
          <a:p>
            <a:r>
              <a:rPr lang="en-US" sz="7200"/>
              <a:t>IDFA Sustainability Committee</a:t>
            </a:r>
          </a:p>
        </p:txBody>
      </p:sp>
      <p:cxnSp>
        <p:nvCxnSpPr>
          <p:cNvPr id="31" name="Straight Arrow Connector 3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8512" y="3706368"/>
            <a:ext cx="73152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4A4D48F5-D336-4185-9538-19D138A0AA63}"/>
              </a:ext>
            </a:extLst>
          </p:cNvPr>
          <p:cNvSpPr>
            <a:spLocks noGrp="1"/>
          </p:cNvSpPr>
          <p:nvPr>
            <p:ph idx="1"/>
          </p:nvPr>
        </p:nvSpPr>
        <p:spPr>
          <a:xfrm>
            <a:off x="1048513" y="5029200"/>
            <a:ext cx="8192181" cy="5524499"/>
          </a:xfrm>
        </p:spPr>
        <p:txBody>
          <a:bodyPr>
            <a:normAutofit/>
          </a:bodyPr>
          <a:lstStyle/>
          <a:p>
            <a:pPr marL="0" indent="0">
              <a:buNone/>
            </a:pPr>
            <a:r>
              <a:rPr lang="en-US" sz="4800"/>
              <a:t>To further the dairy industry’s ability to establish &amp; meet its sustainability goals and targets</a:t>
            </a:r>
            <a:endParaRPr lang="en-US" sz="4000"/>
          </a:p>
        </p:txBody>
      </p:sp>
      <p:pic>
        <p:nvPicPr>
          <p:cNvPr id="6" name="Picture 5">
            <a:extLst>
              <a:ext uri="{FF2B5EF4-FFF2-40B4-BE49-F238E27FC236}">
                <a16:creationId xmlns:a16="http://schemas.microsoft.com/office/drawing/2014/main" id="{725DF181-10C5-4B60-BFA4-77EABFD3C16B}"/>
              </a:ext>
            </a:extLst>
          </p:cNvPr>
          <p:cNvPicPr>
            <a:picLocks noChangeAspect="1"/>
          </p:cNvPicPr>
          <p:nvPr/>
        </p:nvPicPr>
        <p:blipFill rotWithShape="1">
          <a:blip r:embed="rId3"/>
          <a:srcRect l="19315" r="19315"/>
          <a:stretch/>
        </p:blipFill>
        <p:spPr>
          <a:xfrm>
            <a:off x="9406158" y="10"/>
            <a:ext cx="10101040" cy="1097278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00314956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4BAC0-9F2E-FC4F-8FE5-9750078C7158}"/>
              </a:ext>
            </a:extLst>
          </p:cNvPr>
          <p:cNvSpPr>
            <a:spLocks noGrp="1"/>
          </p:cNvSpPr>
          <p:nvPr>
            <p:ph type="title"/>
          </p:nvPr>
        </p:nvSpPr>
        <p:spPr>
          <a:xfrm>
            <a:off x="1048512" y="584200"/>
            <a:ext cx="8192182" cy="2708470"/>
          </a:xfrm>
        </p:spPr>
        <p:txBody>
          <a:bodyPr>
            <a:normAutofit/>
          </a:bodyPr>
          <a:lstStyle/>
          <a:p>
            <a:r>
              <a:rPr lang="en-US" sz="7200"/>
              <a:t>IDFA Packaging Position</a:t>
            </a:r>
          </a:p>
        </p:txBody>
      </p:sp>
      <p:cxnSp>
        <p:nvCxnSpPr>
          <p:cNvPr id="31" name="Straight Arrow Connector 3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8512" y="3706368"/>
            <a:ext cx="73152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25DF181-10C5-4B60-BFA4-77EABFD3C16B}"/>
              </a:ext>
            </a:extLst>
          </p:cNvPr>
          <p:cNvPicPr>
            <a:picLocks noChangeAspect="1"/>
          </p:cNvPicPr>
          <p:nvPr/>
        </p:nvPicPr>
        <p:blipFill rotWithShape="1">
          <a:blip r:embed="rId3">
            <a:alphaModFix/>
          </a:blip>
          <a:srcRect l="972" r="972"/>
          <a:stretch/>
        </p:blipFill>
        <p:spPr>
          <a:xfrm>
            <a:off x="9406160" y="-8382"/>
            <a:ext cx="10101040" cy="1097278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0" name="TextBox 39">
            <a:extLst>
              <a:ext uri="{FF2B5EF4-FFF2-40B4-BE49-F238E27FC236}">
                <a16:creationId xmlns:a16="http://schemas.microsoft.com/office/drawing/2014/main" id="{5157FDD8-693D-43B6-8B4A-6E36344B4913}"/>
              </a:ext>
            </a:extLst>
          </p:cNvPr>
          <p:cNvSpPr txBox="1"/>
          <p:nvPr/>
        </p:nvSpPr>
        <p:spPr>
          <a:xfrm>
            <a:off x="698489" y="4386957"/>
            <a:ext cx="8542205" cy="5909310"/>
          </a:xfrm>
          <a:prstGeom prst="rect">
            <a:avLst/>
          </a:prstGeom>
          <a:noFill/>
        </p:spPr>
        <p:txBody>
          <a:bodyPr wrap="square" rtlCol="0">
            <a:spAutoFit/>
          </a:bodyPr>
          <a:lstStyle/>
          <a:p>
            <a:pPr algn="ctr"/>
            <a:r>
              <a:rPr lang="en-US" sz="4200"/>
              <a:t>To support a comprehensive and equitable </a:t>
            </a:r>
            <a:r>
              <a:rPr lang="en-US" sz="4200" b="1"/>
              <a:t>federal extended producer responsibility (EPR) </a:t>
            </a:r>
            <a:r>
              <a:rPr lang="en-US" sz="4200"/>
              <a:t>program that </a:t>
            </a:r>
            <a:r>
              <a:rPr lang="en-US" sz="4200" b="1"/>
              <a:t>incentivizes end markets for post-consumer recycled-content (PCR)</a:t>
            </a:r>
            <a:r>
              <a:rPr lang="en-US" sz="4200"/>
              <a:t> and </a:t>
            </a:r>
            <a:r>
              <a:rPr lang="en-US" sz="4200" b="1"/>
              <a:t>ensures the availability </a:t>
            </a:r>
            <a:r>
              <a:rPr lang="en-US" sz="4200"/>
              <a:t>of adequate </a:t>
            </a:r>
            <a:r>
              <a:rPr lang="en-US" sz="4200" b="1"/>
              <a:t>food-grade plastic resins </a:t>
            </a:r>
            <a:r>
              <a:rPr lang="en-US" sz="4200"/>
              <a:t>and other materials used in dairy product packaging.</a:t>
            </a:r>
          </a:p>
        </p:txBody>
      </p:sp>
    </p:spTree>
    <p:extLst>
      <p:ext uri="{BB962C8B-B14F-4D97-AF65-F5344CB8AC3E}">
        <p14:creationId xmlns:p14="http://schemas.microsoft.com/office/powerpoint/2010/main" val="107121061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9502322" cy="1097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wo people looking at a computer screen&#10;&#10;Description automatically generated with medium confidence">
            <a:extLst>
              <a:ext uri="{FF2B5EF4-FFF2-40B4-BE49-F238E27FC236}">
                <a16:creationId xmlns:a16="http://schemas.microsoft.com/office/drawing/2014/main" id="{4ED43910-FE04-47F9-88E3-FCD8BC95AF66}"/>
              </a:ext>
            </a:extLst>
          </p:cNvPr>
          <p:cNvPicPr>
            <a:picLocks noChangeAspect="1"/>
          </p:cNvPicPr>
          <p:nvPr/>
        </p:nvPicPr>
        <p:blipFill rotWithShape="1">
          <a:blip r:embed="rId3"/>
          <a:srcRect b="15730"/>
          <a:stretch/>
        </p:blipFill>
        <p:spPr>
          <a:xfrm>
            <a:off x="-4875" y="10"/>
            <a:ext cx="19507198" cy="10972790"/>
          </a:xfrm>
          <a:prstGeom prst="rect">
            <a:avLst/>
          </a:prstGeom>
        </p:spPr>
      </p:pic>
      <p:sp>
        <p:nvSpPr>
          <p:cNvPr id="87" name="Rectangle 8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32163"/>
            <a:ext cx="19507198" cy="5059433"/>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B89E895-49EF-4935-8ECF-A7DEDBC274B4}"/>
              </a:ext>
            </a:extLst>
          </p:cNvPr>
          <p:cNvSpPr txBox="1"/>
          <p:nvPr/>
        </p:nvSpPr>
        <p:spPr>
          <a:xfrm>
            <a:off x="1123950" y="520880"/>
            <a:ext cx="17259300" cy="5719644"/>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lnSpc>
                <a:spcPct val="90000"/>
              </a:lnSpc>
              <a:spcBef>
                <a:spcPct val="0"/>
              </a:spcBef>
              <a:spcAft>
                <a:spcPts val="600"/>
              </a:spcAft>
            </a:pPr>
            <a:r>
              <a:rPr lang="en-US" sz="7200" b="1">
                <a:solidFill>
                  <a:srgbClr val="FFFFFF"/>
                </a:solidFill>
                <a:latin typeface="Arial" panose="020B0604020202020204" pitchFamily="34" charset="0"/>
                <a:ea typeface="+mj-ea"/>
                <a:cs typeface="Arial" panose="020B0604020202020204" pitchFamily="34" charset="0"/>
              </a:rPr>
              <a:t>Harnessing Technology &amp; Innovation</a:t>
            </a:r>
          </a:p>
        </p:txBody>
      </p:sp>
    </p:spTree>
    <p:extLst>
      <p:ext uri="{BB962C8B-B14F-4D97-AF65-F5344CB8AC3E}">
        <p14:creationId xmlns:p14="http://schemas.microsoft.com/office/powerpoint/2010/main" val="279850521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9502322" cy="1097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AC5668-AE6A-4723-893C-5629E64A7B58}"/>
              </a:ext>
            </a:extLst>
          </p:cNvPr>
          <p:cNvPicPr>
            <a:picLocks noChangeAspect="1"/>
          </p:cNvPicPr>
          <p:nvPr/>
        </p:nvPicPr>
        <p:blipFill rotWithShape="1">
          <a:blip r:embed="rId3"/>
          <a:srcRect t="13844" b="929"/>
          <a:stretch/>
        </p:blipFill>
        <p:spPr>
          <a:xfrm>
            <a:off x="-4876" y="10"/>
            <a:ext cx="19512075" cy="109727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32163"/>
            <a:ext cx="19507198" cy="5059433"/>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813EBE1-71EE-43A4-A0C0-F56E4ECB83DD}"/>
              </a:ext>
            </a:extLst>
          </p:cNvPr>
          <p:cNvSpPr>
            <a:spLocks noGrp="1"/>
          </p:cNvSpPr>
          <p:nvPr>
            <p:ph type="title"/>
          </p:nvPr>
        </p:nvSpPr>
        <p:spPr>
          <a:xfrm>
            <a:off x="171450" y="520880"/>
            <a:ext cx="19126200" cy="1307920"/>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7200">
                <a:solidFill>
                  <a:srgbClr val="FFFFFF"/>
                </a:solidFill>
                <a:latin typeface="Arial"/>
                <a:cs typeface="Arial"/>
              </a:rPr>
              <a:t>Dairy Is Embracing </a:t>
            </a:r>
            <a:r>
              <a:rPr lang="en-US" sz="7200">
                <a:solidFill>
                  <a:schemeClr val="accent2"/>
                </a:solidFill>
                <a:latin typeface="Arial"/>
                <a:cs typeface="Arial"/>
              </a:rPr>
              <a:t>Digital Transformation</a:t>
            </a:r>
          </a:p>
        </p:txBody>
      </p:sp>
      <p:sp>
        <p:nvSpPr>
          <p:cNvPr id="13" name="Content Placeholder 2">
            <a:extLst>
              <a:ext uri="{FF2B5EF4-FFF2-40B4-BE49-F238E27FC236}">
                <a16:creationId xmlns:a16="http://schemas.microsoft.com/office/drawing/2014/main" id="{5A0F73D6-507C-49EE-8597-7918FDABA124}"/>
              </a:ext>
            </a:extLst>
          </p:cNvPr>
          <p:cNvSpPr txBox="1">
            <a:spLocks/>
          </p:cNvSpPr>
          <p:nvPr/>
        </p:nvSpPr>
        <p:spPr>
          <a:xfrm>
            <a:off x="1341119" y="3276600"/>
            <a:ext cx="17785081" cy="5981699"/>
          </a:xfrm>
          <a:prstGeom prst="rect">
            <a:avLst/>
          </a:prstGeom>
        </p:spPr>
        <p:txBody>
          <a:bodyPr vert="horz" lIns="91440" tIns="45720" rIns="91440" bIns="45720" rtlCol="0" anchor="t">
            <a:normAutofit/>
          </a:bodyPr>
          <a:lstStyle>
            <a:lvl1pPr marL="0" indent="0" algn="l" defTabSz="1463040" rtl="0" eaLnBrk="1" latinLnBrk="0" hangingPunct="1">
              <a:lnSpc>
                <a:spcPct val="90000"/>
              </a:lnSpc>
              <a:spcBef>
                <a:spcPts val="1600"/>
              </a:spcBef>
              <a:buFont typeface="Arial" panose="020B0604020202020204" pitchFamily="34" charset="0"/>
              <a:buNone/>
              <a:defRPr sz="6000" kern="1200">
                <a:solidFill>
                  <a:srgbClr val="4183BF"/>
                </a:solidFill>
                <a:latin typeface="Arial" panose="020B0604020202020204" pitchFamily="34" charset="0"/>
                <a:ea typeface="+mn-ea"/>
                <a:cs typeface="Arial" panose="020B0604020202020204" pitchFamily="34" charset="0"/>
              </a:defRPr>
            </a:lvl1pPr>
            <a:lvl2pPr marL="731520" indent="0" algn="l" defTabSz="1463040" rtl="0" eaLnBrk="1" latinLnBrk="0" hangingPunct="1">
              <a:lnSpc>
                <a:spcPct val="90000"/>
              </a:lnSpc>
              <a:spcBef>
                <a:spcPts val="800"/>
              </a:spcBef>
              <a:buClr>
                <a:srgbClr val="4183BF"/>
              </a:buClr>
              <a:buFont typeface="Helvetica" pitchFamily="2" charset="0"/>
              <a:buNone/>
              <a:defRPr sz="3200" kern="1200">
                <a:solidFill>
                  <a:schemeClr val="tx1">
                    <a:tint val="75000"/>
                  </a:schemeClr>
                </a:solidFill>
                <a:latin typeface="Arial" panose="020B0604020202020204" pitchFamily="34" charset="0"/>
                <a:ea typeface="+mn-ea"/>
                <a:cs typeface="Arial" panose="020B0604020202020204" pitchFamily="34" charset="0"/>
              </a:defRPr>
            </a:lvl2pPr>
            <a:lvl3pPr marL="1463040" indent="0" algn="l" defTabSz="1463040" rtl="0" eaLnBrk="1" latinLnBrk="0" hangingPunct="1">
              <a:lnSpc>
                <a:spcPct val="90000"/>
              </a:lnSpc>
              <a:spcBef>
                <a:spcPts val="800"/>
              </a:spcBef>
              <a:buFont typeface="Arial" panose="020B0604020202020204" pitchFamily="34" charset="0"/>
              <a:buNone/>
              <a:defRPr sz="2880" kern="1200">
                <a:solidFill>
                  <a:schemeClr val="tx1">
                    <a:tint val="75000"/>
                  </a:schemeClr>
                </a:solidFill>
                <a:latin typeface="Arial" panose="020B0604020202020204" pitchFamily="34" charset="0"/>
                <a:ea typeface="+mn-ea"/>
                <a:cs typeface="Arial" panose="020B0604020202020204" pitchFamily="34" charset="0"/>
              </a:defRPr>
            </a:lvl3pPr>
            <a:lvl4pPr marL="2194560" indent="0" algn="l" defTabSz="1463040" rtl="0" eaLnBrk="1" latinLnBrk="0" hangingPunct="1">
              <a:lnSpc>
                <a:spcPct val="90000"/>
              </a:lnSpc>
              <a:spcBef>
                <a:spcPts val="800"/>
              </a:spcBef>
              <a:buClr>
                <a:srgbClr val="4183BF"/>
              </a:buClr>
              <a:buFont typeface="Cambria" panose="02040503050406030204" pitchFamily="18" charset="0"/>
              <a:buNone/>
              <a:defRPr sz="2560" kern="1200">
                <a:solidFill>
                  <a:schemeClr val="tx1">
                    <a:tint val="75000"/>
                  </a:schemeClr>
                </a:solidFill>
                <a:latin typeface="Arial" panose="020B0604020202020204" pitchFamily="34" charset="0"/>
                <a:ea typeface="+mn-ea"/>
                <a:cs typeface="Arial" panose="020B0604020202020204" pitchFamily="34" charset="0"/>
              </a:defRPr>
            </a:lvl4pPr>
            <a:lvl5pPr marL="292608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Arial" panose="020B0604020202020204" pitchFamily="34" charset="0"/>
                <a:ea typeface="+mn-ea"/>
                <a:cs typeface="Arial" panose="020B0604020202020204" pitchFamily="34" charset="0"/>
              </a:defRPr>
            </a:lvl5pPr>
            <a:lvl6pPr marL="365760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6pPr>
            <a:lvl7pPr marL="438912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7pPr>
            <a:lvl8pPr marL="512064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8pPr>
            <a:lvl9pPr marL="585216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9pPr>
          </a:lstStyle>
          <a:p>
            <a:pPr marL="914400" indent="-914400">
              <a:spcBef>
                <a:spcPts val="1800"/>
              </a:spcBef>
              <a:spcAft>
                <a:spcPts val="1800"/>
              </a:spcAft>
              <a:buFont typeface="+mj-lt"/>
              <a:buAutoNum type="arabicPeriod"/>
            </a:pPr>
            <a:r>
              <a:rPr lang="en-US">
                <a:solidFill>
                  <a:schemeClr val="bg1"/>
                </a:solidFill>
                <a:latin typeface="Arial"/>
                <a:cs typeface="Arial"/>
              </a:rPr>
              <a:t>First, by </a:t>
            </a:r>
            <a:r>
              <a:rPr lang="en-US" b="1">
                <a:solidFill>
                  <a:schemeClr val="accent2"/>
                </a:solidFill>
                <a:latin typeface="Arial"/>
                <a:cs typeface="Arial"/>
              </a:rPr>
              <a:t>driving new applications </a:t>
            </a:r>
            <a:r>
              <a:rPr lang="en-US">
                <a:solidFill>
                  <a:schemeClr val="bg1"/>
                </a:solidFill>
                <a:latin typeface="Arial"/>
                <a:cs typeface="Arial"/>
              </a:rPr>
              <a:t>across the entire supply chain.</a:t>
            </a:r>
          </a:p>
          <a:p>
            <a:pPr marL="914400" indent="-914400">
              <a:spcBef>
                <a:spcPts val="1800"/>
              </a:spcBef>
              <a:spcAft>
                <a:spcPts val="1800"/>
              </a:spcAft>
              <a:buFont typeface="+mj-lt"/>
              <a:buAutoNum type="arabicPeriod"/>
            </a:pPr>
            <a:r>
              <a:rPr lang="en-US">
                <a:solidFill>
                  <a:schemeClr val="bg1"/>
                </a:solidFill>
                <a:latin typeface="Arial"/>
                <a:cs typeface="Arial"/>
              </a:rPr>
              <a:t>Second, more accountability and responsiveness to consumers and customers; and with that comes greater vulnerability in </a:t>
            </a:r>
            <a:r>
              <a:rPr lang="en-US" b="1">
                <a:solidFill>
                  <a:schemeClr val="accent2"/>
                </a:solidFill>
                <a:latin typeface="Arial"/>
                <a:cs typeface="Arial"/>
              </a:rPr>
              <a:t>cyber security.</a:t>
            </a:r>
          </a:p>
        </p:txBody>
      </p:sp>
    </p:spTree>
    <p:extLst>
      <p:ext uri="{BB962C8B-B14F-4D97-AF65-F5344CB8AC3E}">
        <p14:creationId xmlns:p14="http://schemas.microsoft.com/office/powerpoint/2010/main" val="221251652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CAD95BB0-38F4-42D9-9E8E-01F749D400D2}"/>
              </a:ext>
            </a:extLst>
          </p:cNvPr>
          <p:cNvPicPr>
            <a:picLocks noChangeAspect="1"/>
          </p:cNvPicPr>
          <p:nvPr/>
        </p:nvPicPr>
        <p:blipFill rotWithShape="1">
          <a:blip r:embed="rId3">
            <a:alphaModFix amt="85000"/>
          </a:blip>
          <a:srcRect t="223" b="-1"/>
          <a:stretch/>
        </p:blipFill>
        <p:spPr>
          <a:xfrm flipH="1">
            <a:off x="7015393" y="0"/>
            <a:ext cx="12491803" cy="8749490"/>
          </a:xfrm>
          <a:prstGeom prst="rect">
            <a:avLst/>
          </a:prstGeom>
        </p:spPr>
      </p:pic>
      <p:sp>
        <p:nvSpPr>
          <p:cNvPr id="14" name="TextBox 13">
            <a:extLst>
              <a:ext uri="{FF2B5EF4-FFF2-40B4-BE49-F238E27FC236}">
                <a16:creationId xmlns:a16="http://schemas.microsoft.com/office/drawing/2014/main" id="{73956D60-2776-4C83-BEEE-5719D8732992}"/>
              </a:ext>
            </a:extLst>
          </p:cNvPr>
          <p:cNvSpPr txBox="1"/>
          <p:nvPr/>
        </p:nvSpPr>
        <p:spPr>
          <a:xfrm>
            <a:off x="252768" y="131268"/>
            <a:ext cx="10750014" cy="3416320"/>
          </a:xfrm>
          <a:prstGeom prst="rect">
            <a:avLst/>
          </a:prstGeom>
          <a:noFill/>
        </p:spPr>
        <p:txBody>
          <a:bodyPr wrap="square">
            <a:spAutoFit/>
          </a:bodyPr>
          <a:lstStyle/>
          <a:p>
            <a:r>
              <a:rPr lang="en-US" sz="7200" b="1">
                <a:solidFill>
                  <a:srgbClr val="002060"/>
                </a:solidFill>
                <a:latin typeface="Arial" panose="020B0604020202020204" pitchFamily="34" charset="0"/>
                <a:cs typeface="Arial" panose="020B0604020202020204" pitchFamily="34" charset="0"/>
              </a:rPr>
              <a:t>Mitigating &amp; Neutralizing Cyber Threats</a:t>
            </a:r>
          </a:p>
        </p:txBody>
      </p:sp>
      <p:sp>
        <p:nvSpPr>
          <p:cNvPr id="18" name="Content Placeholder 2">
            <a:extLst>
              <a:ext uri="{FF2B5EF4-FFF2-40B4-BE49-F238E27FC236}">
                <a16:creationId xmlns:a16="http://schemas.microsoft.com/office/drawing/2014/main" id="{FCCA0CF3-F0D0-4E91-96B0-163A7C442FD5}"/>
              </a:ext>
            </a:extLst>
          </p:cNvPr>
          <p:cNvSpPr txBox="1">
            <a:spLocks/>
          </p:cNvSpPr>
          <p:nvPr/>
        </p:nvSpPr>
        <p:spPr>
          <a:xfrm>
            <a:off x="252768" y="4020769"/>
            <a:ext cx="6762627" cy="4704007"/>
          </a:xfrm>
          <a:prstGeom prst="rect">
            <a:avLst/>
          </a:prstGeom>
        </p:spPr>
        <p:txBody>
          <a:bodyPr vert="horz" lIns="91440" tIns="45720" rIns="91440" bIns="45720" rtlCol="0" anchor="t">
            <a:normAutofit lnSpcReduction="10000"/>
          </a:bodyPr>
          <a:lstStyle>
            <a:lvl1pPr marL="0" indent="0" algn="l" defTabSz="1463040" rtl="0" eaLnBrk="1" latinLnBrk="0" hangingPunct="1">
              <a:lnSpc>
                <a:spcPct val="90000"/>
              </a:lnSpc>
              <a:spcBef>
                <a:spcPts val="1600"/>
              </a:spcBef>
              <a:buFont typeface="Arial" panose="020B0604020202020204" pitchFamily="34" charset="0"/>
              <a:buNone/>
              <a:defRPr sz="6000" kern="1200">
                <a:solidFill>
                  <a:srgbClr val="4183BF"/>
                </a:solidFill>
                <a:latin typeface="Arial" panose="020B0604020202020204" pitchFamily="34" charset="0"/>
                <a:ea typeface="+mn-ea"/>
                <a:cs typeface="Arial" panose="020B0604020202020204" pitchFamily="34" charset="0"/>
              </a:defRPr>
            </a:lvl1pPr>
            <a:lvl2pPr marL="731520" indent="0" algn="l" defTabSz="1463040" rtl="0" eaLnBrk="1" latinLnBrk="0" hangingPunct="1">
              <a:lnSpc>
                <a:spcPct val="90000"/>
              </a:lnSpc>
              <a:spcBef>
                <a:spcPts val="800"/>
              </a:spcBef>
              <a:buClr>
                <a:srgbClr val="4183BF"/>
              </a:buClr>
              <a:buFont typeface="Helvetica" pitchFamily="2" charset="0"/>
              <a:buNone/>
              <a:defRPr sz="3200" kern="1200">
                <a:solidFill>
                  <a:schemeClr val="tx1">
                    <a:tint val="75000"/>
                  </a:schemeClr>
                </a:solidFill>
                <a:latin typeface="Arial" panose="020B0604020202020204" pitchFamily="34" charset="0"/>
                <a:ea typeface="+mn-ea"/>
                <a:cs typeface="Arial" panose="020B0604020202020204" pitchFamily="34" charset="0"/>
              </a:defRPr>
            </a:lvl2pPr>
            <a:lvl3pPr marL="1463040" indent="0" algn="l" defTabSz="1463040" rtl="0" eaLnBrk="1" latinLnBrk="0" hangingPunct="1">
              <a:lnSpc>
                <a:spcPct val="90000"/>
              </a:lnSpc>
              <a:spcBef>
                <a:spcPts val="800"/>
              </a:spcBef>
              <a:buFont typeface="Arial" panose="020B0604020202020204" pitchFamily="34" charset="0"/>
              <a:buNone/>
              <a:defRPr sz="2880" kern="1200">
                <a:solidFill>
                  <a:schemeClr val="tx1">
                    <a:tint val="75000"/>
                  </a:schemeClr>
                </a:solidFill>
                <a:latin typeface="Arial" panose="020B0604020202020204" pitchFamily="34" charset="0"/>
                <a:ea typeface="+mn-ea"/>
                <a:cs typeface="Arial" panose="020B0604020202020204" pitchFamily="34" charset="0"/>
              </a:defRPr>
            </a:lvl3pPr>
            <a:lvl4pPr marL="2194560" indent="0" algn="l" defTabSz="1463040" rtl="0" eaLnBrk="1" latinLnBrk="0" hangingPunct="1">
              <a:lnSpc>
                <a:spcPct val="90000"/>
              </a:lnSpc>
              <a:spcBef>
                <a:spcPts val="800"/>
              </a:spcBef>
              <a:buClr>
                <a:srgbClr val="4183BF"/>
              </a:buClr>
              <a:buFont typeface="Cambria" panose="02040503050406030204" pitchFamily="18" charset="0"/>
              <a:buNone/>
              <a:defRPr sz="2560" kern="1200">
                <a:solidFill>
                  <a:schemeClr val="tx1">
                    <a:tint val="75000"/>
                  </a:schemeClr>
                </a:solidFill>
                <a:latin typeface="Arial" panose="020B0604020202020204" pitchFamily="34" charset="0"/>
                <a:ea typeface="+mn-ea"/>
                <a:cs typeface="Arial" panose="020B0604020202020204" pitchFamily="34" charset="0"/>
              </a:defRPr>
            </a:lvl4pPr>
            <a:lvl5pPr marL="292608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Arial" panose="020B0604020202020204" pitchFamily="34" charset="0"/>
                <a:ea typeface="+mn-ea"/>
                <a:cs typeface="Arial" panose="020B0604020202020204" pitchFamily="34" charset="0"/>
              </a:defRPr>
            </a:lvl5pPr>
            <a:lvl6pPr marL="365760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6pPr>
            <a:lvl7pPr marL="438912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7pPr>
            <a:lvl8pPr marL="512064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8pPr>
            <a:lvl9pPr marL="585216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9pPr>
          </a:lstStyle>
          <a:p>
            <a:pPr marL="685800" indent="-685800">
              <a:buFont typeface="Arial" panose="020B0604020202020204" pitchFamily="34" charset="0"/>
              <a:buChar char="•"/>
            </a:pPr>
            <a:r>
              <a:rPr lang="en-US" sz="4400">
                <a:solidFill>
                  <a:srgbClr val="122B45"/>
                </a:solidFill>
                <a:latin typeface="Arial"/>
                <a:cs typeface="Arial"/>
              </a:rPr>
              <a:t>Training and Education</a:t>
            </a:r>
          </a:p>
          <a:p>
            <a:pPr marL="1417320" lvl="1" indent="-685800">
              <a:buFont typeface="Arial" panose="020B0604020202020204" pitchFamily="34" charset="0"/>
              <a:buChar char="•"/>
            </a:pPr>
            <a:r>
              <a:rPr lang="en-US">
                <a:solidFill>
                  <a:srgbClr val="122B45"/>
                </a:solidFill>
                <a:latin typeface="Arial"/>
                <a:cs typeface="Arial"/>
              </a:rPr>
              <a:t>University of Minnesota, McKinsey, &amp; more</a:t>
            </a:r>
          </a:p>
          <a:p>
            <a:pPr marL="685800" indent="-685800">
              <a:buFont typeface="Arial" panose="020B0604020202020204" pitchFamily="34" charset="0"/>
              <a:buChar char="•"/>
            </a:pPr>
            <a:r>
              <a:rPr lang="en-US" sz="4400">
                <a:solidFill>
                  <a:srgbClr val="122B45"/>
                </a:solidFill>
                <a:latin typeface="Arial"/>
                <a:cs typeface="Arial"/>
              </a:rPr>
              <a:t>Conferences &amp; Events</a:t>
            </a:r>
          </a:p>
          <a:p>
            <a:pPr marL="1417320" lvl="1" indent="-685800">
              <a:buFont typeface="Arial" panose="020B0604020202020204" pitchFamily="34" charset="0"/>
              <a:buChar char="•"/>
            </a:pPr>
            <a:r>
              <a:rPr lang="en-US">
                <a:solidFill>
                  <a:srgbClr val="122B45"/>
                </a:solidFill>
                <a:latin typeface="Arial"/>
                <a:cs typeface="Arial"/>
              </a:rPr>
              <a:t>Introducing </a:t>
            </a:r>
            <a:r>
              <a:rPr lang="en-US" err="1">
                <a:solidFill>
                  <a:srgbClr val="122B45"/>
                </a:solidFill>
                <a:latin typeface="Arial"/>
                <a:cs typeface="Arial"/>
              </a:rPr>
              <a:t>DairyTech</a:t>
            </a:r>
            <a:endParaRPr lang="en-US">
              <a:solidFill>
                <a:srgbClr val="122B45"/>
              </a:solidFill>
              <a:latin typeface="Arial"/>
              <a:cs typeface="Arial"/>
            </a:endParaRPr>
          </a:p>
          <a:p>
            <a:pPr marL="685800" indent="-685800">
              <a:buFont typeface="Arial" panose="020B0604020202020204" pitchFamily="34" charset="0"/>
              <a:buChar char="•"/>
            </a:pPr>
            <a:r>
              <a:rPr lang="en-US" sz="4400">
                <a:solidFill>
                  <a:srgbClr val="122B45"/>
                </a:solidFill>
                <a:latin typeface="Arial"/>
                <a:cs typeface="Arial"/>
              </a:rPr>
              <a:t>Community of Experts</a:t>
            </a:r>
          </a:p>
          <a:p>
            <a:pPr marL="1417320" lvl="1" indent="-685800">
              <a:buFont typeface="Arial" panose="020B0604020202020204" pitchFamily="34" charset="0"/>
              <a:buChar char="•"/>
            </a:pPr>
            <a:r>
              <a:rPr lang="en-US">
                <a:solidFill>
                  <a:srgbClr val="122B45"/>
                </a:solidFill>
                <a:latin typeface="Arial"/>
                <a:cs typeface="Arial"/>
              </a:rPr>
              <a:t>Join the new Dairy Tech &amp; Innovation Network</a:t>
            </a:r>
          </a:p>
        </p:txBody>
      </p:sp>
    </p:spTree>
    <p:extLst>
      <p:ext uri="{BB962C8B-B14F-4D97-AF65-F5344CB8AC3E}">
        <p14:creationId xmlns:p14="http://schemas.microsoft.com/office/powerpoint/2010/main" val="177815332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DairyTech Conference Will Connect Today’s Dairy Industry Leaders with Tomorrow’s Dairy Innovation">
            <a:extLst>
              <a:ext uri="{FF2B5EF4-FFF2-40B4-BE49-F238E27FC236}">
                <a16:creationId xmlns:a16="http://schemas.microsoft.com/office/drawing/2014/main" id="{28EA133D-FC3D-428D-970F-3CA0D4ED40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243013"/>
            <a:ext cx="10287000" cy="6429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DB276B-DFDE-45CE-A682-B3F3514EB276}"/>
              </a:ext>
            </a:extLst>
          </p:cNvPr>
          <p:cNvSpPr txBox="1"/>
          <p:nvPr/>
        </p:nvSpPr>
        <p:spPr>
          <a:xfrm>
            <a:off x="11010900" y="1771650"/>
            <a:ext cx="8496300" cy="2308324"/>
          </a:xfrm>
          <a:prstGeom prst="rect">
            <a:avLst/>
          </a:prstGeom>
          <a:noFill/>
        </p:spPr>
        <p:txBody>
          <a:bodyPr wrap="square" rtlCol="0">
            <a:spAutoFit/>
          </a:bodyPr>
          <a:lstStyle/>
          <a:p>
            <a:pPr algn="ctr"/>
            <a:r>
              <a:rPr lang="en-US" sz="4800" b="1">
                <a:solidFill>
                  <a:schemeClr val="accent2"/>
                </a:solidFill>
              </a:rPr>
              <a:t>Visit </a:t>
            </a:r>
            <a:r>
              <a:rPr lang="en-US" sz="4800" b="1">
                <a:solidFill>
                  <a:schemeClr val="tx2"/>
                </a:solidFill>
              </a:rPr>
              <a:t>www.dairytechconference.com </a:t>
            </a:r>
            <a:r>
              <a:rPr lang="en-US" sz="4800" b="1">
                <a:solidFill>
                  <a:schemeClr val="accent2"/>
                </a:solidFill>
              </a:rPr>
              <a:t>to Register Today!</a:t>
            </a:r>
          </a:p>
        </p:txBody>
      </p:sp>
    </p:spTree>
    <p:extLst>
      <p:ext uri="{BB962C8B-B14F-4D97-AF65-F5344CB8AC3E}">
        <p14:creationId xmlns:p14="http://schemas.microsoft.com/office/powerpoint/2010/main" val="22046647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3F6EF31-ADB7-48CB-8A2C-FC2858D2C67D}"/>
              </a:ext>
            </a:extLst>
          </p:cNvPr>
          <p:cNvSpPr>
            <a:spLocks noGrp="1"/>
          </p:cNvSpPr>
          <p:nvPr>
            <p:ph type="title"/>
          </p:nvPr>
        </p:nvSpPr>
        <p:spPr>
          <a:xfrm>
            <a:off x="937262" y="340636"/>
            <a:ext cx="17632675" cy="1551886"/>
          </a:xfrm>
        </p:spPr>
        <p:txBody>
          <a:bodyPr>
            <a:noAutofit/>
          </a:bodyPr>
          <a:lstStyle/>
          <a:p>
            <a:r>
              <a:rPr lang="en-US" sz="7200">
                <a:latin typeface="Arial"/>
                <a:cs typeface="Arial"/>
              </a:rPr>
              <a:t>NEW Technology – NEW Products</a:t>
            </a:r>
          </a:p>
        </p:txBody>
      </p:sp>
      <p:pic>
        <p:nvPicPr>
          <p:cNvPr id="8" name="Content Placeholder 6" descr="A close-up of a credit card&#10;&#10;Description automatically generated with medium confidence">
            <a:extLst>
              <a:ext uri="{FF2B5EF4-FFF2-40B4-BE49-F238E27FC236}">
                <a16:creationId xmlns:a16="http://schemas.microsoft.com/office/drawing/2014/main" id="{7C4959F0-52C4-4DE1-B663-13BED86996D6}"/>
              </a:ext>
            </a:extLst>
          </p:cNvPr>
          <p:cNvPicPr>
            <a:picLocks noChangeAspect="1"/>
          </p:cNvPicPr>
          <p:nvPr/>
        </p:nvPicPr>
        <p:blipFill>
          <a:blip r:embed="rId3"/>
          <a:stretch>
            <a:fillRect/>
          </a:stretch>
        </p:blipFill>
        <p:spPr>
          <a:xfrm>
            <a:off x="658526" y="2477979"/>
            <a:ext cx="5617985" cy="5617985"/>
          </a:xfrm>
          <a:prstGeom prst="rect">
            <a:avLst/>
          </a:prstGeom>
        </p:spPr>
      </p:pic>
      <p:pic>
        <p:nvPicPr>
          <p:cNvPr id="1026" name="x_Picture 1">
            <a:extLst>
              <a:ext uri="{FF2B5EF4-FFF2-40B4-BE49-F238E27FC236}">
                <a16:creationId xmlns:a16="http://schemas.microsoft.com/office/drawing/2014/main" id="{A5E3AE44-53F6-4B0A-8BC4-958BC304A2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2846" y="2697480"/>
            <a:ext cx="3772763" cy="557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09CBF96B-A56C-4492-AB2D-1FE076191F8B}"/>
              </a:ext>
            </a:extLst>
          </p:cNvPr>
          <p:cNvCxnSpPr/>
          <p:nvPr/>
        </p:nvCxnSpPr>
        <p:spPr>
          <a:xfrm>
            <a:off x="7086600" y="2509641"/>
            <a:ext cx="0" cy="54864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67F7417-D84A-4675-B101-AFA94E4E1404}"/>
              </a:ext>
            </a:extLst>
          </p:cNvPr>
          <p:cNvCxnSpPr/>
          <p:nvPr/>
        </p:nvCxnSpPr>
        <p:spPr>
          <a:xfrm>
            <a:off x="12426461" y="2492058"/>
            <a:ext cx="0" cy="54864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B0D361D7-4E01-4349-A661-46F5035FF70C}"/>
              </a:ext>
            </a:extLst>
          </p:cNvPr>
          <p:cNvSpPr txBox="1">
            <a:spLocks/>
          </p:cNvSpPr>
          <p:nvPr/>
        </p:nvSpPr>
        <p:spPr>
          <a:xfrm>
            <a:off x="7203835" y="2697480"/>
            <a:ext cx="5105399" cy="5862132"/>
          </a:xfrm>
          <a:prstGeom prst="rect">
            <a:avLst/>
          </a:prstGeom>
        </p:spPr>
        <p:txBody>
          <a:bodyPr vert="horz" lIns="91440" tIns="45720" rIns="91440" bIns="45720" rtlCol="0" anchor="t">
            <a:normAutofit lnSpcReduction="10000"/>
          </a:bodyPr>
          <a:lstStyle>
            <a:lvl1pPr marL="0" indent="0" algn="l" defTabSz="1463040" rtl="0" eaLnBrk="1" latinLnBrk="0" hangingPunct="1">
              <a:lnSpc>
                <a:spcPct val="90000"/>
              </a:lnSpc>
              <a:spcBef>
                <a:spcPts val="1600"/>
              </a:spcBef>
              <a:buFont typeface="Arial" panose="020B0604020202020204" pitchFamily="34" charset="0"/>
              <a:buNone/>
              <a:defRPr sz="6000" kern="1200">
                <a:solidFill>
                  <a:srgbClr val="4183BF"/>
                </a:solidFill>
                <a:latin typeface="Arial" panose="020B0604020202020204" pitchFamily="34" charset="0"/>
                <a:ea typeface="+mn-ea"/>
                <a:cs typeface="Arial" panose="020B0604020202020204" pitchFamily="34" charset="0"/>
              </a:defRPr>
            </a:lvl1pPr>
            <a:lvl2pPr marL="731520" indent="0" algn="l" defTabSz="1463040" rtl="0" eaLnBrk="1" latinLnBrk="0" hangingPunct="1">
              <a:lnSpc>
                <a:spcPct val="90000"/>
              </a:lnSpc>
              <a:spcBef>
                <a:spcPts val="800"/>
              </a:spcBef>
              <a:buClr>
                <a:srgbClr val="4183BF"/>
              </a:buClr>
              <a:buFont typeface="Helvetica" pitchFamily="2" charset="0"/>
              <a:buNone/>
              <a:defRPr sz="3200" kern="1200">
                <a:solidFill>
                  <a:schemeClr val="tx1">
                    <a:tint val="75000"/>
                  </a:schemeClr>
                </a:solidFill>
                <a:latin typeface="Arial" panose="020B0604020202020204" pitchFamily="34" charset="0"/>
                <a:ea typeface="+mn-ea"/>
                <a:cs typeface="Arial" panose="020B0604020202020204" pitchFamily="34" charset="0"/>
              </a:defRPr>
            </a:lvl2pPr>
            <a:lvl3pPr marL="1463040" indent="0" algn="l" defTabSz="1463040" rtl="0" eaLnBrk="1" latinLnBrk="0" hangingPunct="1">
              <a:lnSpc>
                <a:spcPct val="90000"/>
              </a:lnSpc>
              <a:spcBef>
                <a:spcPts val="800"/>
              </a:spcBef>
              <a:buFont typeface="Arial" panose="020B0604020202020204" pitchFamily="34" charset="0"/>
              <a:buNone/>
              <a:defRPr sz="2880" kern="1200">
                <a:solidFill>
                  <a:schemeClr val="tx1">
                    <a:tint val="75000"/>
                  </a:schemeClr>
                </a:solidFill>
                <a:latin typeface="Arial" panose="020B0604020202020204" pitchFamily="34" charset="0"/>
                <a:ea typeface="+mn-ea"/>
                <a:cs typeface="Arial" panose="020B0604020202020204" pitchFamily="34" charset="0"/>
              </a:defRPr>
            </a:lvl3pPr>
            <a:lvl4pPr marL="2194560" indent="0" algn="l" defTabSz="1463040" rtl="0" eaLnBrk="1" latinLnBrk="0" hangingPunct="1">
              <a:lnSpc>
                <a:spcPct val="90000"/>
              </a:lnSpc>
              <a:spcBef>
                <a:spcPts val="800"/>
              </a:spcBef>
              <a:buClr>
                <a:srgbClr val="4183BF"/>
              </a:buClr>
              <a:buFont typeface="Cambria" panose="02040503050406030204" pitchFamily="18" charset="0"/>
              <a:buNone/>
              <a:defRPr sz="2560" kern="1200">
                <a:solidFill>
                  <a:schemeClr val="tx1">
                    <a:tint val="75000"/>
                  </a:schemeClr>
                </a:solidFill>
                <a:latin typeface="Arial" panose="020B0604020202020204" pitchFamily="34" charset="0"/>
                <a:ea typeface="+mn-ea"/>
                <a:cs typeface="Arial" panose="020B0604020202020204" pitchFamily="34" charset="0"/>
              </a:defRPr>
            </a:lvl4pPr>
            <a:lvl5pPr marL="292608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Arial" panose="020B0604020202020204" pitchFamily="34" charset="0"/>
                <a:ea typeface="+mn-ea"/>
                <a:cs typeface="Arial" panose="020B0604020202020204" pitchFamily="34" charset="0"/>
              </a:defRPr>
            </a:lvl5pPr>
            <a:lvl6pPr marL="365760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6pPr>
            <a:lvl7pPr marL="438912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7pPr>
            <a:lvl8pPr marL="512064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8pPr>
            <a:lvl9pPr marL="585216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9pPr>
          </a:lstStyle>
          <a:p>
            <a:pPr algn="ctr"/>
            <a:r>
              <a:rPr lang="en-US" sz="4000">
                <a:solidFill>
                  <a:schemeClr val="tx2"/>
                </a:solidFill>
                <a:latin typeface="Arial"/>
                <a:cs typeface="Arial"/>
              </a:rPr>
              <a:t>IDFA Has Convened Board-Level Steering Group &amp; a Working Group</a:t>
            </a:r>
          </a:p>
          <a:p>
            <a:pPr algn="ctr"/>
            <a:endParaRPr lang="en-US" sz="4000">
              <a:solidFill>
                <a:schemeClr val="tx2"/>
              </a:solidFill>
              <a:latin typeface="Arial"/>
              <a:cs typeface="Arial"/>
            </a:endParaRPr>
          </a:p>
          <a:p>
            <a:pPr algn="ctr"/>
            <a:r>
              <a:rPr lang="en-US" sz="4000">
                <a:solidFill>
                  <a:schemeClr val="tx2"/>
                </a:solidFill>
                <a:latin typeface="Arial"/>
                <a:cs typeface="Arial"/>
              </a:rPr>
              <a:t>Safety, Transparency &amp; Consumer Understanding Will Influence FDA Policy &amp; Vice Versa</a:t>
            </a:r>
          </a:p>
          <a:p>
            <a:pPr marL="571500" indent="-571500">
              <a:buFont typeface="Arial" panose="020B0604020202020204" pitchFamily="34" charset="0"/>
              <a:buChar char="•"/>
            </a:pPr>
            <a:endParaRPr lang="en-US" sz="3600">
              <a:solidFill>
                <a:schemeClr val="tx2"/>
              </a:solidFill>
            </a:endParaRPr>
          </a:p>
          <a:p>
            <a:endParaRPr lang="en-US" sz="3600"/>
          </a:p>
        </p:txBody>
      </p:sp>
    </p:spTree>
    <p:extLst>
      <p:ext uri="{BB962C8B-B14F-4D97-AF65-F5344CB8AC3E}">
        <p14:creationId xmlns:p14="http://schemas.microsoft.com/office/powerpoint/2010/main" val="302205507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EE0E4-15B6-EA4D-84A5-ECAFE819ADD4}"/>
              </a:ext>
            </a:extLst>
          </p:cNvPr>
          <p:cNvSpPr>
            <a:spLocks noGrp="1"/>
          </p:cNvSpPr>
          <p:nvPr>
            <p:ph type="title"/>
          </p:nvPr>
        </p:nvSpPr>
        <p:spPr>
          <a:xfrm>
            <a:off x="555171" y="506170"/>
            <a:ext cx="11441527" cy="3673176"/>
          </a:xfrm>
        </p:spPr>
        <p:txBody>
          <a:bodyPr/>
          <a:lstStyle/>
          <a:p>
            <a:pPr algn="r"/>
            <a:r>
              <a:rPr lang="en-US" dirty="0"/>
              <a:t>Michael Dykes</a:t>
            </a:r>
            <a:r>
              <a:rPr lang="en-US" sz="5600" dirty="0"/>
              <a:t>, D.V.M.</a:t>
            </a:r>
          </a:p>
        </p:txBody>
      </p:sp>
      <p:pic>
        <p:nvPicPr>
          <p:cNvPr id="10" name="Picture Placeholder 9">
            <a:extLst>
              <a:ext uri="{FF2B5EF4-FFF2-40B4-BE49-F238E27FC236}">
                <a16:creationId xmlns:a16="http://schemas.microsoft.com/office/drawing/2014/main" id="{40F8B295-95FD-2F4C-BA7A-F4E15D800D3E}"/>
              </a:ext>
            </a:extLst>
          </p:cNvPr>
          <p:cNvPicPr>
            <a:picLocks noGrp="1" noChangeAspect="1"/>
          </p:cNvPicPr>
          <p:nvPr>
            <p:ph type="pic" idx="1"/>
          </p:nvPr>
        </p:nvPicPr>
        <p:blipFill rotWithShape="1">
          <a:blip r:embed="rId2"/>
          <a:srcRect l="-9734" t="291" r="331" b="25938"/>
          <a:stretch/>
        </p:blipFill>
        <p:spPr>
          <a:xfrm>
            <a:off x="10605247" y="119744"/>
            <a:ext cx="8901953" cy="8620846"/>
          </a:xfrm>
        </p:spPr>
      </p:pic>
      <p:sp>
        <p:nvSpPr>
          <p:cNvPr id="4" name="Text Placeholder 3">
            <a:extLst>
              <a:ext uri="{FF2B5EF4-FFF2-40B4-BE49-F238E27FC236}">
                <a16:creationId xmlns:a16="http://schemas.microsoft.com/office/drawing/2014/main" id="{B8E4344E-06AF-DE42-8A69-1BEDEBE16737}"/>
              </a:ext>
            </a:extLst>
          </p:cNvPr>
          <p:cNvSpPr>
            <a:spLocks noGrp="1"/>
          </p:cNvSpPr>
          <p:nvPr>
            <p:ph type="body" sz="half" idx="2"/>
          </p:nvPr>
        </p:nvSpPr>
        <p:spPr>
          <a:xfrm>
            <a:off x="1894755" y="4491318"/>
            <a:ext cx="9502588" cy="4222377"/>
          </a:xfrm>
        </p:spPr>
        <p:txBody>
          <a:bodyPr/>
          <a:lstStyle/>
          <a:p>
            <a:pPr algn="r"/>
            <a:r>
              <a:rPr lang="en-US" dirty="0"/>
              <a:t>President and CEO</a:t>
            </a:r>
            <a:br>
              <a:rPr lang="en-US" dirty="0"/>
            </a:br>
            <a:r>
              <a:rPr lang="en-US" dirty="0"/>
              <a:t>International Dairy Foods Association</a:t>
            </a:r>
          </a:p>
        </p:txBody>
      </p:sp>
    </p:spTree>
    <p:extLst>
      <p:ext uri="{BB962C8B-B14F-4D97-AF65-F5344CB8AC3E}">
        <p14:creationId xmlns:p14="http://schemas.microsoft.com/office/powerpoint/2010/main" val="98545560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9502322" cy="1097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a:extLst>
              <a:ext uri="{FF2B5EF4-FFF2-40B4-BE49-F238E27FC236}">
                <a16:creationId xmlns:a16="http://schemas.microsoft.com/office/drawing/2014/main" id="{DBC87D72-29FE-4303-BE4F-198DC1B855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4875" y="10"/>
            <a:ext cx="19507198" cy="109727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32163"/>
            <a:ext cx="19507198" cy="5059433"/>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D090931-AF46-4EE4-B5AD-90738A7C5B5B}"/>
              </a:ext>
            </a:extLst>
          </p:cNvPr>
          <p:cNvSpPr txBox="1"/>
          <p:nvPr/>
        </p:nvSpPr>
        <p:spPr>
          <a:xfrm>
            <a:off x="1143000" y="1147268"/>
            <a:ext cx="17792700" cy="1200329"/>
          </a:xfrm>
          <a:prstGeom prst="rect">
            <a:avLst/>
          </a:prstGeom>
          <a:noFill/>
        </p:spPr>
        <p:txBody>
          <a:bodyPr wrap="square">
            <a:spAutoFit/>
          </a:bodyPr>
          <a:lstStyle/>
          <a:p>
            <a:pPr lvl="0"/>
            <a:r>
              <a:rPr lang="en-US" sz="7200" b="1">
                <a:solidFill>
                  <a:schemeClr val="bg1"/>
                </a:solidFill>
                <a:latin typeface="Arial" panose="020B0604020202020204" pitchFamily="34" charset="0"/>
                <a:cs typeface="Arial" panose="020B0604020202020204" pitchFamily="34" charset="0"/>
              </a:rPr>
              <a:t>Attracting &amp; Retaining the Best People</a:t>
            </a:r>
          </a:p>
        </p:txBody>
      </p:sp>
    </p:spTree>
    <p:extLst>
      <p:ext uri="{BB962C8B-B14F-4D97-AF65-F5344CB8AC3E}">
        <p14:creationId xmlns:p14="http://schemas.microsoft.com/office/powerpoint/2010/main" val="392554031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7200" cy="10972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68062" y="2268061"/>
            <a:ext cx="11001309" cy="646519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592" y="4256757"/>
            <a:ext cx="6968950" cy="6461765"/>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889411" y="2620936"/>
            <a:ext cx="10972115" cy="5730242"/>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95768" y="1922099"/>
            <a:ext cx="7693283" cy="65418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4">
            <a:extLst>
              <a:ext uri="{FF2B5EF4-FFF2-40B4-BE49-F238E27FC236}">
                <a16:creationId xmlns:a16="http://schemas.microsoft.com/office/drawing/2014/main" id="{D871C6EC-59ED-4E61-AC4C-708C5CCB8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79" y="1809750"/>
            <a:ext cx="4827608" cy="58674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2EFAA090-67D9-420B-AA24-07B1C22506D0}"/>
              </a:ext>
            </a:extLst>
          </p:cNvPr>
          <p:cNvSpPr>
            <a:spLocks noGrp="1"/>
          </p:cNvSpPr>
          <p:nvPr>
            <p:ph type="title"/>
          </p:nvPr>
        </p:nvSpPr>
        <p:spPr>
          <a:xfrm>
            <a:off x="6715696" y="576856"/>
            <a:ext cx="12059979" cy="1551886"/>
          </a:xfrm>
        </p:spPr>
        <p:txBody>
          <a:bodyPr>
            <a:noAutofit/>
          </a:bodyPr>
          <a:lstStyle/>
          <a:p>
            <a:pPr algn="ctr"/>
            <a:r>
              <a:rPr lang="en-US" sz="7200"/>
              <a:t>IDFA People Strategy</a:t>
            </a:r>
          </a:p>
        </p:txBody>
      </p:sp>
      <p:pic>
        <p:nvPicPr>
          <p:cNvPr id="11" name="Picture 8">
            <a:extLst>
              <a:ext uri="{FF2B5EF4-FFF2-40B4-BE49-F238E27FC236}">
                <a16:creationId xmlns:a16="http://schemas.microsoft.com/office/drawing/2014/main" id="{606ECC5A-92A4-4723-995F-1E13C5AEC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2170" y="3273635"/>
            <a:ext cx="4399446" cy="12889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a:extLst>
              <a:ext uri="{FF2B5EF4-FFF2-40B4-BE49-F238E27FC236}">
                <a16:creationId xmlns:a16="http://schemas.microsoft.com/office/drawing/2014/main" id="{7C55E503-8DB1-433F-8C4A-470CC7B804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45198" y="3235478"/>
            <a:ext cx="3394602" cy="14453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08F9B335-8F7C-450E-8D71-1C9EB0EFF2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98440" y="6657313"/>
            <a:ext cx="4489235" cy="12889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a:extLst>
              <a:ext uri="{FF2B5EF4-FFF2-40B4-BE49-F238E27FC236}">
                <a16:creationId xmlns:a16="http://schemas.microsoft.com/office/drawing/2014/main" id="{3A661AAD-911E-482B-82F8-1AE925E5F0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2566" y="6688134"/>
            <a:ext cx="3767756" cy="14533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Logo, icon&#10;&#10;Description automatically generated">
            <a:extLst>
              <a:ext uri="{FF2B5EF4-FFF2-40B4-BE49-F238E27FC236}">
                <a16:creationId xmlns:a16="http://schemas.microsoft.com/office/drawing/2014/main" id="{5968AAE1-67D1-410C-8F06-4EB289D528A5}"/>
              </a:ext>
            </a:extLst>
          </p:cNvPr>
          <p:cNvPicPr>
            <a:picLocks noChangeAspect="1"/>
          </p:cNvPicPr>
          <p:nvPr/>
        </p:nvPicPr>
        <p:blipFill>
          <a:blip r:embed="rId8"/>
          <a:stretch>
            <a:fillRect/>
          </a:stretch>
        </p:blipFill>
        <p:spPr>
          <a:xfrm>
            <a:off x="11026233" y="5040035"/>
            <a:ext cx="3818965" cy="1288901"/>
          </a:xfrm>
          <a:prstGeom prst="rect">
            <a:avLst/>
          </a:prstGeom>
        </p:spPr>
      </p:pic>
    </p:spTree>
    <p:extLst>
      <p:ext uri="{BB962C8B-B14F-4D97-AF65-F5344CB8AC3E}">
        <p14:creationId xmlns:p14="http://schemas.microsoft.com/office/powerpoint/2010/main" val="342460081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055E6F0-2815-439F-8C48-1F37F3C01D0D}"/>
              </a:ext>
            </a:extLst>
          </p:cNvPr>
          <p:cNvSpPr txBox="1"/>
          <p:nvPr/>
        </p:nvSpPr>
        <p:spPr>
          <a:xfrm>
            <a:off x="16306800" y="7524750"/>
            <a:ext cx="1181100" cy="1068109"/>
          </a:xfrm>
          <a:prstGeom prst="rect">
            <a:avLst/>
          </a:prstGeom>
          <a:solidFill>
            <a:schemeClr val="bg1"/>
          </a:solidFill>
        </p:spPr>
        <p:txBody>
          <a:bodyPr wrap="square" rtlCol="0">
            <a:spAutoFit/>
          </a:bodyPr>
          <a:lstStyle/>
          <a:p>
            <a:endParaRPr lang="en-US"/>
          </a:p>
        </p:txBody>
      </p:sp>
      <p:sp>
        <p:nvSpPr>
          <p:cNvPr id="4" name="Title 1">
            <a:extLst>
              <a:ext uri="{FF2B5EF4-FFF2-40B4-BE49-F238E27FC236}">
                <a16:creationId xmlns:a16="http://schemas.microsoft.com/office/drawing/2014/main" id="{8813EBE1-71EE-43A4-A0C0-F56E4ECB83DD}"/>
              </a:ext>
            </a:extLst>
          </p:cNvPr>
          <p:cNvSpPr>
            <a:spLocks noGrp="1"/>
          </p:cNvSpPr>
          <p:nvPr>
            <p:ph type="title"/>
          </p:nvPr>
        </p:nvSpPr>
        <p:spPr>
          <a:xfrm>
            <a:off x="1143000" y="367306"/>
            <a:ext cx="17632675" cy="1551886"/>
          </a:xfrm>
        </p:spPr>
        <p:txBody>
          <a:bodyPr>
            <a:noAutofit/>
          </a:bodyPr>
          <a:lstStyle/>
          <a:p>
            <a:r>
              <a:rPr lang="en-US" sz="7200"/>
              <a:t>Women in Dairy </a:t>
            </a:r>
          </a:p>
        </p:txBody>
      </p:sp>
      <p:pic>
        <p:nvPicPr>
          <p:cNvPr id="5" name="Picture 9">
            <a:extLst>
              <a:ext uri="{FF2B5EF4-FFF2-40B4-BE49-F238E27FC236}">
                <a16:creationId xmlns:a16="http://schemas.microsoft.com/office/drawing/2014/main" id="{A21548FC-EB9A-458D-A8BF-F6840049E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9337" y="2854478"/>
            <a:ext cx="8590320" cy="36576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E5CC6230-1DD9-420F-9FC5-99DB25B8AEEC}"/>
              </a:ext>
            </a:extLst>
          </p:cNvPr>
          <p:cNvSpPr txBox="1">
            <a:spLocks/>
          </p:cNvSpPr>
          <p:nvPr/>
        </p:nvSpPr>
        <p:spPr>
          <a:xfrm>
            <a:off x="1341120" y="2483225"/>
            <a:ext cx="8206744" cy="6146425"/>
          </a:xfrm>
          <a:prstGeom prst="rect">
            <a:avLst/>
          </a:prstGeom>
        </p:spPr>
        <p:txBody>
          <a:bodyPr vert="horz" lIns="91440" tIns="45720" rIns="91440" bIns="45720" rtlCol="0" anchor="t">
            <a:normAutofit/>
          </a:bodyPr>
          <a:lstStyle>
            <a:lvl1pPr marL="0" indent="0" algn="l" defTabSz="1463040" rtl="0" eaLnBrk="1" latinLnBrk="0" hangingPunct="1">
              <a:lnSpc>
                <a:spcPct val="90000"/>
              </a:lnSpc>
              <a:spcBef>
                <a:spcPts val="1600"/>
              </a:spcBef>
              <a:buFont typeface="Arial" panose="020B0604020202020204" pitchFamily="34" charset="0"/>
              <a:buNone/>
              <a:defRPr sz="6000" kern="1200">
                <a:solidFill>
                  <a:srgbClr val="4183BF"/>
                </a:solidFill>
                <a:latin typeface="Arial" panose="020B0604020202020204" pitchFamily="34" charset="0"/>
                <a:ea typeface="+mn-ea"/>
                <a:cs typeface="Arial" panose="020B0604020202020204" pitchFamily="34" charset="0"/>
              </a:defRPr>
            </a:lvl1pPr>
            <a:lvl2pPr marL="731520" indent="0" algn="l" defTabSz="1463040" rtl="0" eaLnBrk="1" latinLnBrk="0" hangingPunct="1">
              <a:lnSpc>
                <a:spcPct val="90000"/>
              </a:lnSpc>
              <a:spcBef>
                <a:spcPts val="800"/>
              </a:spcBef>
              <a:buClr>
                <a:srgbClr val="4183BF"/>
              </a:buClr>
              <a:buFont typeface="Helvetica" pitchFamily="2" charset="0"/>
              <a:buNone/>
              <a:defRPr sz="3200" kern="1200">
                <a:solidFill>
                  <a:schemeClr val="tx1">
                    <a:tint val="75000"/>
                  </a:schemeClr>
                </a:solidFill>
                <a:latin typeface="Arial" panose="020B0604020202020204" pitchFamily="34" charset="0"/>
                <a:ea typeface="+mn-ea"/>
                <a:cs typeface="Arial" panose="020B0604020202020204" pitchFamily="34" charset="0"/>
              </a:defRPr>
            </a:lvl2pPr>
            <a:lvl3pPr marL="1463040" indent="0" algn="l" defTabSz="1463040" rtl="0" eaLnBrk="1" latinLnBrk="0" hangingPunct="1">
              <a:lnSpc>
                <a:spcPct val="90000"/>
              </a:lnSpc>
              <a:spcBef>
                <a:spcPts val="800"/>
              </a:spcBef>
              <a:buFont typeface="Arial" panose="020B0604020202020204" pitchFamily="34" charset="0"/>
              <a:buNone/>
              <a:defRPr sz="2880" kern="1200">
                <a:solidFill>
                  <a:schemeClr val="tx1">
                    <a:tint val="75000"/>
                  </a:schemeClr>
                </a:solidFill>
                <a:latin typeface="Arial" panose="020B0604020202020204" pitchFamily="34" charset="0"/>
                <a:ea typeface="+mn-ea"/>
                <a:cs typeface="Arial" panose="020B0604020202020204" pitchFamily="34" charset="0"/>
              </a:defRPr>
            </a:lvl3pPr>
            <a:lvl4pPr marL="2194560" indent="0" algn="l" defTabSz="1463040" rtl="0" eaLnBrk="1" latinLnBrk="0" hangingPunct="1">
              <a:lnSpc>
                <a:spcPct val="90000"/>
              </a:lnSpc>
              <a:spcBef>
                <a:spcPts val="800"/>
              </a:spcBef>
              <a:buClr>
                <a:srgbClr val="4183BF"/>
              </a:buClr>
              <a:buFont typeface="Cambria" panose="02040503050406030204" pitchFamily="18" charset="0"/>
              <a:buNone/>
              <a:defRPr sz="2560" kern="1200">
                <a:solidFill>
                  <a:schemeClr val="tx1">
                    <a:tint val="75000"/>
                  </a:schemeClr>
                </a:solidFill>
                <a:latin typeface="Arial" panose="020B0604020202020204" pitchFamily="34" charset="0"/>
                <a:ea typeface="+mn-ea"/>
                <a:cs typeface="Arial" panose="020B0604020202020204" pitchFamily="34" charset="0"/>
              </a:defRPr>
            </a:lvl4pPr>
            <a:lvl5pPr marL="292608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Arial" panose="020B0604020202020204" pitchFamily="34" charset="0"/>
                <a:ea typeface="+mn-ea"/>
                <a:cs typeface="Arial" panose="020B0604020202020204" pitchFamily="34" charset="0"/>
              </a:defRPr>
            </a:lvl5pPr>
            <a:lvl6pPr marL="365760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6pPr>
            <a:lvl7pPr marL="438912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7pPr>
            <a:lvl8pPr marL="512064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8pPr>
            <a:lvl9pPr marL="585216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9pPr>
          </a:lstStyle>
          <a:p>
            <a:pPr marL="571500" indent="-571500">
              <a:buFont typeface="Arial" panose="020B0604020202020204" pitchFamily="34" charset="0"/>
              <a:buChar char="•"/>
            </a:pPr>
            <a:r>
              <a:rPr lang="en-US" sz="4800">
                <a:solidFill>
                  <a:schemeClr val="tx2"/>
                </a:solidFill>
                <a:latin typeface="Arial"/>
                <a:cs typeface="Arial"/>
              </a:rPr>
              <a:t>Empower &amp; support women</a:t>
            </a:r>
            <a:endParaRPr lang="en-US" sz="4800">
              <a:solidFill>
                <a:schemeClr val="tx2"/>
              </a:solidFill>
            </a:endParaRPr>
          </a:p>
          <a:p>
            <a:pPr marL="571500" indent="-571500">
              <a:buFont typeface="Arial" panose="020B0604020202020204" pitchFamily="34" charset="0"/>
              <a:buChar char="•"/>
            </a:pPr>
            <a:r>
              <a:rPr lang="en-US" sz="4800">
                <a:solidFill>
                  <a:schemeClr val="tx2"/>
                </a:solidFill>
                <a:latin typeface="Arial"/>
                <a:cs typeface="Arial"/>
              </a:rPr>
              <a:t>Leadership, mentoring &amp; networking</a:t>
            </a:r>
            <a:endParaRPr lang="en-US" sz="4800">
              <a:solidFill>
                <a:schemeClr val="tx2"/>
              </a:solidFill>
            </a:endParaRPr>
          </a:p>
          <a:p>
            <a:pPr marL="571500" indent="-571500">
              <a:buFont typeface="Arial" panose="020B0604020202020204" pitchFamily="34" charset="0"/>
              <a:buChar char="•"/>
            </a:pPr>
            <a:r>
              <a:rPr lang="en-US" sz="4800">
                <a:solidFill>
                  <a:schemeClr val="tx2"/>
                </a:solidFill>
                <a:latin typeface="Arial"/>
                <a:cs typeface="Arial"/>
              </a:rPr>
              <a:t>600+ members </a:t>
            </a:r>
          </a:p>
          <a:p>
            <a:pPr marL="571500" indent="-571500">
              <a:buFont typeface="Arial" panose="020B0604020202020204" pitchFamily="34" charset="0"/>
              <a:buChar char="•"/>
            </a:pPr>
            <a:r>
              <a:rPr lang="en-US" sz="4800">
                <a:solidFill>
                  <a:schemeClr val="tx2"/>
                </a:solidFill>
                <a:latin typeface="Arial"/>
                <a:cs typeface="Arial"/>
              </a:rPr>
              <a:t>Join today!</a:t>
            </a:r>
          </a:p>
          <a:p>
            <a:pPr marL="571500" indent="-571500">
              <a:buFont typeface="Arial" panose="020B0604020202020204" pitchFamily="34" charset="0"/>
              <a:buChar char="•"/>
            </a:pPr>
            <a:endParaRPr lang="en-US" sz="4400">
              <a:solidFill>
                <a:schemeClr val="tx2"/>
              </a:solidFill>
            </a:endParaRPr>
          </a:p>
          <a:p>
            <a:endParaRPr lang="en-US" sz="4400"/>
          </a:p>
        </p:txBody>
      </p:sp>
    </p:spTree>
    <p:extLst>
      <p:ext uri="{BB962C8B-B14F-4D97-AF65-F5344CB8AC3E}">
        <p14:creationId xmlns:p14="http://schemas.microsoft.com/office/powerpoint/2010/main" val="404929563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055E6F0-2815-439F-8C48-1F37F3C01D0D}"/>
              </a:ext>
            </a:extLst>
          </p:cNvPr>
          <p:cNvSpPr txBox="1"/>
          <p:nvPr/>
        </p:nvSpPr>
        <p:spPr>
          <a:xfrm>
            <a:off x="16306800" y="7524750"/>
            <a:ext cx="1181100" cy="1068109"/>
          </a:xfrm>
          <a:prstGeom prst="rect">
            <a:avLst/>
          </a:prstGeom>
          <a:solidFill>
            <a:schemeClr val="bg1"/>
          </a:solidFill>
        </p:spPr>
        <p:txBody>
          <a:bodyPr wrap="square" rtlCol="0">
            <a:spAutoFit/>
          </a:bodyPr>
          <a:lstStyle/>
          <a:p>
            <a:endParaRPr lang="en-US"/>
          </a:p>
        </p:txBody>
      </p:sp>
      <p:sp>
        <p:nvSpPr>
          <p:cNvPr id="4" name="Title 1">
            <a:extLst>
              <a:ext uri="{FF2B5EF4-FFF2-40B4-BE49-F238E27FC236}">
                <a16:creationId xmlns:a16="http://schemas.microsoft.com/office/drawing/2014/main" id="{8813EBE1-71EE-43A4-A0C0-F56E4ECB83DD}"/>
              </a:ext>
            </a:extLst>
          </p:cNvPr>
          <p:cNvSpPr>
            <a:spLocks noGrp="1"/>
          </p:cNvSpPr>
          <p:nvPr>
            <p:ph type="title"/>
          </p:nvPr>
        </p:nvSpPr>
        <p:spPr>
          <a:xfrm>
            <a:off x="1143000" y="367306"/>
            <a:ext cx="17632675" cy="1551886"/>
          </a:xfrm>
        </p:spPr>
        <p:txBody>
          <a:bodyPr>
            <a:noAutofit/>
          </a:bodyPr>
          <a:lstStyle/>
          <a:p>
            <a:r>
              <a:rPr lang="en-US" sz="7200"/>
              <a:t>NextGen Leadership Program</a:t>
            </a:r>
          </a:p>
        </p:txBody>
      </p:sp>
      <p:sp>
        <p:nvSpPr>
          <p:cNvPr id="7" name="Content Placeholder 2">
            <a:extLst>
              <a:ext uri="{FF2B5EF4-FFF2-40B4-BE49-F238E27FC236}">
                <a16:creationId xmlns:a16="http://schemas.microsoft.com/office/drawing/2014/main" id="{E5CC6230-1DD9-420F-9FC5-99DB25B8AEEC}"/>
              </a:ext>
            </a:extLst>
          </p:cNvPr>
          <p:cNvSpPr txBox="1">
            <a:spLocks/>
          </p:cNvSpPr>
          <p:nvPr/>
        </p:nvSpPr>
        <p:spPr>
          <a:xfrm>
            <a:off x="1341119" y="2905253"/>
            <a:ext cx="8153991" cy="6146425"/>
          </a:xfrm>
          <a:prstGeom prst="rect">
            <a:avLst/>
          </a:prstGeom>
        </p:spPr>
        <p:txBody>
          <a:bodyPr vert="horz" lIns="91440" tIns="45720" rIns="91440" bIns="45720" rtlCol="0" anchor="t">
            <a:normAutofit/>
          </a:bodyPr>
          <a:lstStyle>
            <a:lvl1pPr marL="0" indent="0" algn="l" defTabSz="1463040" rtl="0" eaLnBrk="1" latinLnBrk="0" hangingPunct="1">
              <a:lnSpc>
                <a:spcPct val="90000"/>
              </a:lnSpc>
              <a:spcBef>
                <a:spcPts val="1600"/>
              </a:spcBef>
              <a:buFont typeface="Arial" panose="020B0604020202020204" pitchFamily="34" charset="0"/>
              <a:buNone/>
              <a:defRPr sz="6000" kern="1200">
                <a:solidFill>
                  <a:srgbClr val="4183BF"/>
                </a:solidFill>
                <a:latin typeface="Arial" panose="020B0604020202020204" pitchFamily="34" charset="0"/>
                <a:ea typeface="+mn-ea"/>
                <a:cs typeface="Arial" panose="020B0604020202020204" pitchFamily="34" charset="0"/>
              </a:defRPr>
            </a:lvl1pPr>
            <a:lvl2pPr marL="731520" indent="0" algn="l" defTabSz="1463040" rtl="0" eaLnBrk="1" latinLnBrk="0" hangingPunct="1">
              <a:lnSpc>
                <a:spcPct val="90000"/>
              </a:lnSpc>
              <a:spcBef>
                <a:spcPts val="800"/>
              </a:spcBef>
              <a:buClr>
                <a:srgbClr val="4183BF"/>
              </a:buClr>
              <a:buFont typeface="Helvetica" pitchFamily="2" charset="0"/>
              <a:buNone/>
              <a:defRPr sz="3200" kern="1200">
                <a:solidFill>
                  <a:schemeClr val="tx1">
                    <a:tint val="75000"/>
                  </a:schemeClr>
                </a:solidFill>
                <a:latin typeface="Arial" panose="020B0604020202020204" pitchFamily="34" charset="0"/>
                <a:ea typeface="+mn-ea"/>
                <a:cs typeface="Arial" panose="020B0604020202020204" pitchFamily="34" charset="0"/>
              </a:defRPr>
            </a:lvl2pPr>
            <a:lvl3pPr marL="1463040" indent="0" algn="l" defTabSz="1463040" rtl="0" eaLnBrk="1" latinLnBrk="0" hangingPunct="1">
              <a:lnSpc>
                <a:spcPct val="90000"/>
              </a:lnSpc>
              <a:spcBef>
                <a:spcPts val="800"/>
              </a:spcBef>
              <a:buFont typeface="Arial" panose="020B0604020202020204" pitchFamily="34" charset="0"/>
              <a:buNone/>
              <a:defRPr sz="2880" kern="1200">
                <a:solidFill>
                  <a:schemeClr val="tx1">
                    <a:tint val="75000"/>
                  </a:schemeClr>
                </a:solidFill>
                <a:latin typeface="Arial" panose="020B0604020202020204" pitchFamily="34" charset="0"/>
                <a:ea typeface="+mn-ea"/>
                <a:cs typeface="Arial" panose="020B0604020202020204" pitchFamily="34" charset="0"/>
              </a:defRPr>
            </a:lvl3pPr>
            <a:lvl4pPr marL="2194560" indent="0" algn="l" defTabSz="1463040" rtl="0" eaLnBrk="1" latinLnBrk="0" hangingPunct="1">
              <a:lnSpc>
                <a:spcPct val="90000"/>
              </a:lnSpc>
              <a:spcBef>
                <a:spcPts val="800"/>
              </a:spcBef>
              <a:buClr>
                <a:srgbClr val="4183BF"/>
              </a:buClr>
              <a:buFont typeface="Cambria" panose="02040503050406030204" pitchFamily="18" charset="0"/>
              <a:buNone/>
              <a:defRPr sz="2560" kern="1200">
                <a:solidFill>
                  <a:schemeClr val="tx1">
                    <a:tint val="75000"/>
                  </a:schemeClr>
                </a:solidFill>
                <a:latin typeface="Arial" panose="020B0604020202020204" pitchFamily="34" charset="0"/>
                <a:ea typeface="+mn-ea"/>
                <a:cs typeface="Arial" panose="020B0604020202020204" pitchFamily="34" charset="0"/>
              </a:defRPr>
            </a:lvl4pPr>
            <a:lvl5pPr marL="292608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Arial" panose="020B0604020202020204" pitchFamily="34" charset="0"/>
                <a:ea typeface="+mn-ea"/>
                <a:cs typeface="Arial" panose="020B0604020202020204" pitchFamily="34" charset="0"/>
              </a:defRPr>
            </a:lvl5pPr>
            <a:lvl6pPr marL="365760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6pPr>
            <a:lvl7pPr marL="438912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7pPr>
            <a:lvl8pPr marL="512064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8pPr>
            <a:lvl9pPr marL="585216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9pPr>
          </a:lstStyle>
          <a:p>
            <a:pPr marL="571500" indent="-571500">
              <a:buFont typeface="Arial" panose="020B0604020202020204" pitchFamily="34" charset="0"/>
              <a:buChar char="•"/>
            </a:pPr>
            <a:r>
              <a:rPr lang="en-US" sz="4800">
                <a:solidFill>
                  <a:schemeClr val="tx2"/>
                </a:solidFill>
                <a:latin typeface="Arial"/>
                <a:cs typeface="Arial"/>
              </a:rPr>
              <a:t>Mid- to senior-level professionals</a:t>
            </a:r>
          </a:p>
          <a:p>
            <a:pPr marL="571500" indent="-571500">
              <a:buFont typeface="Arial" panose="020B0604020202020204" pitchFamily="34" charset="0"/>
              <a:buChar char="•"/>
            </a:pPr>
            <a:r>
              <a:rPr lang="en-US" sz="4800">
                <a:solidFill>
                  <a:schemeClr val="tx2"/>
                </a:solidFill>
                <a:latin typeface="Arial"/>
                <a:cs typeface="Arial"/>
              </a:rPr>
              <a:t>75 in first three cohorts </a:t>
            </a:r>
          </a:p>
          <a:p>
            <a:pPr marL="571500" indent="-571500">
              <a:buFont typeface="Arial" panose="020B0604020202020204" pitchFamily="34" charset="0"/>
              <a:buChar char="•"/>
            </a:pPr>
            <a:r>
              <a:rPr lang="en-US" sz="4800">
                <a:solidFill>
                  <a:schemeClr val="tx2"/>
                </a:solidFill>
                <a:latin typeface="Arial"/>
                <a:cs typeface="Arial"/>
              </a:rPr>
              <a:t>Cohort 4 in Spring 2022</a:t>
            </a:r>
          </a:p>
          <a:p>
            <a:pPr marL="571500" indent="-571500">
              <a:buFont typeface="Arial" panose="020B0604020202020204" pitchFamily="34" charset="0"/>
              <a:buChar char="•"/>
            </a:pPr>
            <a:r>
              <a:rPr lang="en-US" sz="4800">
                <a:solidFill>
                  <a:schemeClr val="tx2"/>
                </a:solidFill>
              </a:rPr>
              <a:t>Interested? Contact us!</a:t>
            </a:r>
          </a:p>
          <a:p>
            <a:endParaRPr lang="en-US" sz="4400"/>
          </a:p>
        </p:txBody>
      </p:sp>
      <p:pic>
        <p:nvPicPr>
          <p:cNvPr id="6" name="Picture 8">
            <a:extLst>
              <a:ext uri="{FF2B5EF4-FFF2-40B4-BE49-F238E27FC236}">
                <a16:creationId xmlns:a16="http://schemas.microsoft.com/office/drawing/2014/main" id="{8F291962-7222-40C6-9B19-9CFFD0A29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5110" y="2904677"/>
            <a:ext cx="9051334"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58632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055E6F0-2815-439F-8C48-1F37F3C01D0D}"/>
              </a:ext>
            </a:extLst>
          </p:cNvPr>
          <p:cNvSpPr txBox="1"/>
          <p:nvPr/>
        </p:nvSpPr>
        <p:spPr>
          <a:xfrm>
            <a:off x="16306800" y="7524750"/>
            <a:ext cx="1181100" cy="1068109"/>
          </a:xfrm>
          <a:prstGeom prst="rect">
            <a:avLst/>
          </a:prstGeom>
          <a:solidFill>
            <a:schemeClr val="bg1"/>
          </a:solidFill>
        </p:spPr>
        <p:txBody>
          <a:bodyPr wrap="square" rtlCol="0">
            <a:spAutoFit/>
          </a:bodyPr>
          <a:lstStyle/>
          <a:p>
            <a:endParaRPr lang="en-US"/>
          </a:p>
        </p:txBody>
      </p:sp>
      <p:sp>
        <p:nvSpPr>
          <p:cNvPr id="4" name="Title 1">
            <a:extLst>
              <a:ext uri="{FF2B5EF4-FFF2-40B4-BE49-F238E27FC236}">
                <a16:creationId xmlns:a16="http://schemas.microsoft.com/office/drawing/2014/main" id="{8813EBE1-71EE-43A4-A0C0-F56E4ECB83DD}"/>
              </a:ext>
            </a:extLst>
          </p:cNvPr>
          <p:cNvSpPr>
            <a:spLocks noGrp="1"/>
          </p:cNvSpPr>
          <p:nvPr>
            <p:ph type="title"/>
          </p:nvPr>
        </p:nvSpPr>
        <p:spPr>
          <a:xfrm>
            <a:off x="1143000" y="367306"/>
            <a:ext cx="17632675" cy="1551886"/>
          </a:xfrm>
        </p:spPr>
        <p:txBody>
          <a:bodyPr>
            <a:noAutofit/>
          </a:bodyPr>
          <a:lstStyle/>
          <a:p>
            <a:r>
              <a:rPr lang="en-US" sz="7200"/>
              <a:t>HR Leaders in Dairy</a:t>
            </a:r>
          </a:p>
        </p:txBody>
      </p:sp>
      <p:sp>
        <p:nvSpPr>
          <p:cNvPr id="7" name="Content Placeholder 2">
            <a:extLst>
              <a:ext uri="{FF2B5EF4-FFF2-40B4-BE49-F238E27FC236}">
                <a16:creationId xmlns:a16="http://schemas.microsoft.com/office/drawing/2014/main" id="{E5CC6230-1DD9-420F-9FC5-99DB25B8AEEC}"/>
              </a:ext>
            </a:extLst>
          </p:cNvPr>
          <p:cNvSpPr txBox="1">
            <a:spLocks/>
          </p:cNvSpPr>
          <p:nvPr/>
        </p:nvSpPr>
        <p:spPr>
          <a:xfrm>
            <a:off x="1341120" y="2483225"/>
            <a:ext cx="8412480" cy="6146425"/>
          </a:xfrm>
          <a:prstGeom prst="rect">
            <a:avLst/>
          </a:prstGeom>
        </p:spPr>
        <p:txBody>
          <a:bodyPr vert="horz" lIns="91440" tIns="45720" rIns="91440" bIns="45720" rtlCol="0" anchor="t">
            <a:normAutofit/>
          </a:bodyPr>
          <a:lstStyle>
            <a:lvl1pPr marL="0" indent="0" algn="l" defTabSz="1463040" rtl="0" eaLnBrk="1" latinLnBrk="0" hangingPunct="1">
              <a:lnSpc>
                <a:spcPct val="90000"/>
              </a:lnSpc>
              <a:spcBef>
                <a:spcPts val="1600"/>
              </a:spcBef>
              <a:buFont typeface="Arial" panose="020B0604020202020204" pitchFamily="34" charset="0"/>
              <a:buNone/>
              <a:defRPr sz="6000" kern="1200">
                <a:solidFill>
                  <a:srgbClr val="4183BF"/>
                </a:solidFill>
                <a:latin typeface="Arial" panose="020B0604020202020204" pitchFamily="34" charset="0"/>
                <a:ea typeface="+mn-ea"/>
                <a:cs typeface="Arial" panose="020B0604020202020204" pitchFamily="34" charset="0"/>
              </a:defRPr>
            </a:lvl1pPr>
            <a:lvl2pPr marL="731520" indent="0" algn="l" defTabSz="1463040" rtl="0" eaLnBrk="1" latinLnBrk="0" hangingPunct="1">
              <a:lnSpc>
                <a:spcPct val="90000"/>
              </a:lnSpc>
              <a:spcBef>
                <a:spcPts val="800"/>
              </a:spcBef>
              <a:buClr>
                <a:srgbClr val="4183BF"/>
              </a:buClr>
              <a:buFont typeface="Helvetica" pitchFamily="2" charset="0"/>
              <a:buNone/>
              <a:defRPr sz="3200" kern="1200">
                <a:solidFill>
                  <a:schemeClr val="tx1">
                    <a:tint val="75000"/>
                  </a:schemeClr>
                </a:solidFill>
                <a:latin typeface="Arial" panose="020B0604020202020204" pitchFamily="34" charset="0"/>
                <a:ea typeface="+mn-ea"/>
                <a:cs typeface="Arial" panose="020B0604020202020204" pitchFamily="34" charset="0"/>
              </a:defRPr>
            </a:lvl2pPr>
            <a:lvl3pPr marL="1463040" indent="0" algn="l" defTabSz="1463040" rtl="0" eaLnBrk="1" latinLnBrk="0" hangingPunct="1">
              <a:lnSpc>
                <a:spcPct val="90000"/>
              </a:lnSpc>
              <a:spcBef>
                <a:spcPts val="800"/>
              </a:spcBef>
              <a:buFont typeface="Arial" panose="020B0604020202020204" pitchFamily="34" charset="0"/>
              <a:buNone/>
              <a:defRPr sz="2880" kern="1200">
                <a:solidFill>
                  <a:schemeClr val="tx1">
                    <a:tint val="75000"/>
                  </a:schemeClr>
                </a:solidFill>
                <a:latin typeface="Arial" panose="020B0604020202020204" pitchFamily="34" charset="0"/>
                <a:ea typeface="+mn-ea"/>
                <a:cs typeface="Arial" panose="020B0604020202020204" pitchFamily="34" charset="0"/>
              </a:defRPr>
            </a:lvl3pPr>
            <a:lvl4pPr marL="2194560" indent="0" algn="l" defTabSz="1463040" rtl="0" eaLnBrk="1" latinLnBrk="0" hangingPunct="1">
              <a:lnSpc>
                <a:spcPct val="90000"/>
              </a:lnSpc>
              <a:spcBef>
                <a:spcPts val="800"/>
              </a:spcBef>
              <a:buClr>
                <a:srgbClr val="4183BF"/>
              </a:buClr>
              <a:buFont typeface="Cambria" panose="02040503050406030204" pitchFamily="18" charset="0"/>
              <a:buNone/>
              <a:defRPr sz="2560" kern="1200">
                <a:solidFill>
                  <a:schemeClr val="tx1">
                    <a:tint val="75000"/>
                  </a:schemeClr>
                </a:solidFill>
                <a:latin typeface="Arial" panose="020B0604020202020204" pitchFamily="34" charset="0"/>
                <a:ea typeface="+mn-ea"/>
                <a:cs typeface="Arial" panose="020B0604020202020204" pitchFamily="34" charset="0"/>
              </a:defRPr>
            </a:lvl4pPr>
            <a:lvl5pPr marL="292608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Arial" panose="020B0604020202020204" pitchFamily="34" charset="0"/>
                <a:ea typeface="+mn-ea"/>
                <a:cs typeface="Arial" panose="020B0604020202020204" pitchFamily="34" charset="0"/>
              </a:defRPr>
            </a:lvl5pPr>
            <a:lvl6pPr marL="365760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6pPr>
            <a:lvl7pPr marL="438912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7pPr>
            <a:lvl8pPr marL="512064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8pPr>
            <a:lvl9pPr marL="585216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9pPr>
          </a:lstStyle>
          <a:p>
            <a:pPr marL="571500" indent="-571500">
              <a:buFont typeface="Arial" panose="020B0604020202020204" pitchFamily="34" charset="0"/>
              <a:buChar char="•"/>
            </a:pPr>
            <a:r>
              <a:rPr lang="en-US" sz="4800">
                <a:solidFill>
                  <a:schemeClr val="tx2"/>
                </a:solidFill>
                <a:latin typeface="Arial"/>
                <a:cs typeface="Arial"/>
              </a:rPr>
              <a:t>Community for CHROs</a:t>
            </a:r>
            <a:endParaRPr lang="en-US" sz="4800">
              <a:solidFill>
                <a:schemeClr val="tx2"/>
              </a:solidFill>
            </a:endParaRPr>
          </a:p>
          <a:p>
            <a:pPr marL="571500" indent="-571500">
              <a:buFont typeface="Arial" panose="020B0604020202020204" pitchFamily="34" charset="0"/>
              <a:buChar char="•"/>
            </a:pPr>
            <a:r>
              <a:rPr lang="en-US" sz="4800">
                <a:solidFill>
                  <a:schemeClr val="tx2"/>
                </a:solidFill>
                <a:latin typeface="Arial"/>
                <a:cs typeface="Arial"/>
              </a:rPr>
              <a:t>Share knowledge &amp; experiences</a:t>
            </a:r>
            <a:endParaRPr lang="en-US" sz="4800">
              <a:solidFill>
                <a:schemeClr val="tx2"/>
              </a:solidFill>
            </a:endParaRPr>
          </a:p>
          <a:p>
            <a:pPr marL="571500" indent="-571500">
              <a:buFont typeface="Arial" panose="020B0604020202020204" pitchFamily="34" charset="0"/>
              <a:buChar char="•"/>
            </a:pPr>
            <a:r>
              <a:rPr lang="en-US" sz="4800">
                <a:solidFill>
                  <a:schemeClr val="tx2"/>
                </a:solidFill>
                <a:latin typeface="Arial"/>
                <a:cs typeface="Arial"/>
              </a:rPr>
              <a:t>50+ professionals</a:t>
            </a:r>
          </a:p>
          <a:p>
            <a:pPr marL="571500" indent="-571500">
              <a:buFont typeface="Arial" panose="020B0604020202020204" pitchFamily="34" charset="0"/>
              <a:buChar char="•"/>
            </a:pPr>
            <a:r>
              <a:rPr lang="en-US" sz="4800">
                <a:solidFill>
                  <a:schemeClr val="tx2"/>
                </a:solidFill>
                <a:latin typeface="Arial"/>
                <a:cs typeface="Arial"/>
              </a:rPr>
              <a:t>Open enrollment </a:t>
            </a:r>
          </a:p>
          <a:p>
            <a:pPr marL="571500" indent="-571500">
              <a:buFont typeface="Arial" panose="020B0604020202020204" pitchFamily="34" charset="0"/>
              <a:buChar char="•"/>
            </a:pPr>
            <a:r>
              <a:rPr lang="en-US" sz="4800">
                <a:solidFill>
                  <a:schemeClr val="tx2"/>
                </a:solidFill>
                <a:latin typeface="Arial"/>
                <a:cs typeface="Arial"/>
              </a:rPr>
              <a:t>Join today!</a:t>
            </a:r>
          </a:p>
          <a:p>
            <a:endParaRPr lang="en-US" sz="4400"/>
          </a:p>
        </p:txBody>
      </p:sp>
      <p:pic>
        <p:nvPicPr>
          <p:cNvPr id="8" name="Picture 10">
            <a:extLst>
              <a:ext uri="{FF2B5EF4-FFF2-40B4-BE49-F238E27FC236}">
                <a16:creationId xmlns:a16="http://schemas.microsoft.com/office/drawing/2014/main" id="{72E6ED95-5C48-4605-B1DC-3761C402D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5023" y="2957367"/>
            <a:ext cx="9052560" cy="2599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96768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055E6F0-2815-439F-8C48-1F37F3C01D0D}"/>
              </a:ext>
            </a:extLst>
          </p:cNvPr>
          <p:cNvSpPr txBox="1"/>
          <p:nvPr/>
        </p:nvSpPr>
        <p:spPr>
          <a:xfrm>
            <a:off x="16306800" y="7524750"/>
            <a:ext cx="1181100" cy="1068109"/>
          </a:xfrm>
          <a:prstGeom prst="rect">
            <a:avLst/>
          </a:prstGeom>
          <a:solidFill>
            <a:schemeClr val="bg1"/>
          </a:solidFill>
        </p:spPr>
        <p:txBody>
          <a:bodyPr wrap="square" rtlCol="0">
            <a:spAutoFit/>
          </a:bodyPr>
          <a:lstStyle/>
          <a:p>
            <a:endParaRPr lang="en-US"/>
          </a:p>
        </p:txBody>
      </p:sp>
      <p:sp>
        <p:nvSpPr>
          <p:cNvPr id="4" name="Title 1">
            <a:extLst>
              <a:ext uri="{FF2B5EF4-FFF2-40B4-BE49-F238E27FC236}">
                <a16:creationId xmlns:a16="http://schemas.microsoft.com/office/drawing/2014/main" id="{8813EBE1-71EE-43A4-A0C0-F56E4ECB83DD}"/>
              </a:ext>
            </a:extLst>
          </p:cNvPr>
          <p:cNvSpPr>
            <a:spLocks noGrp="1"/>
          </p:cNvSpPr>
          <p:nvPr>
            <p:ph type="title"/>
          </p:nvPr>
        </p:nvSpPr>
        <p:spPr>
          <a:xfrm>
            <a:off x="1143000" y="367306"/>
            <a:ext cx="17632675" cy="1551886"/>
          </a:xfrm>
        </p:spPr>
        <p:txBody>
          <a:bodyPr>
            <a:noAutofit/>
          </a:bodyPr>
          <a:lstStyle/>
          <a:p>
            <a:r>
              <a:rPr lang="en-US" sz="7200"/>
              <a:t>Dairy Diversity Coalition</a:t>
            </a:r>
          </a:p>
        </p:txBody>
      </p:sp>
      <p:sp>
        <p:nvSpPr>
          <p:cNvPr id="7" name="Content Placeholder 2">
            <a:extLst>
              <a:ext uri="{FF2B5EF4-FFF2-40B4-BE49-F238E27FC236}">
                <a16:creationId xmlns:a16="http://schemas.microsoft.com/office/drawing/2014/main" id="{E5CC6230-1DD9-420F-9FC5-99DB25B8AEEC}"/>
              </a:ext>
            </a:extLst>
          </p:cNvPr>
          <p:cNvSpPr txBox="1">
            <a:spLocks/>
          </p:cNvSpPr>
          <p:nvPr/>
        </p:nvSpPr>
        <p:spPr>
          <a:xfrm>
            <a:off x="1341120" y="2483225"/>
            <a:ext cx="8412480" cy="4722247"/>
          </a:xfrm>
          <a:prstGeom prst="rect">
            <a:avLst/>
          </a:prstGeom>
        </p:spPr>
        <p:txBody>
          <a:bodyPr vert="horz" lIns="91440" tIns="45720" rIns="91440" bIns="45720" rtlCol="0" anchor="t">
            <a:normAutofit/>
          </a:bodyPr>
          <a:lstStyle>
            <a:lvl1pPr marL="0" indent="0" algn="l" defTabSz="1463040" rtl="0" eaLnBrk="1" latinLnBrk="0" hangingPunct="1">
              <a:lnSpc>
                <a:spcPct val="90000"/>
              </a:lnSpc>
              <a:spcBef>
                <a:spcPts val="1600"/>
              </a:spcBef>
              <a:buFont typeface="Arial" panose="020B0604020202020204" pitchFamily="34" charset="0"/>
              <a:buNone/>
              <a:defRPr sz="6000" kern="1200">
                <a:solidFill>
                  <a:srgbClr val="4183BF"/>
                </a:solidFill>
                <a:latin typeface="Arial" panose="020B0604020202020204" pitchFamily="34" charset="0"/>
                <a:ea typeface="+mn-ea"/>
                <a:cs typeface="Arial" panose="020B0604020202020204" pitchFamily="34" charset="0"/>
              </a:defRPr>
            </a:lvl1pPr>
            <a:lvl2pPr marL="731520" indent="0" algn="l" defTabSz="1463040" rtl="0" eaLnBrk="1" latinLnBrk="0" hangingPunct="1">
              <a:lnSpc>
                <a:spcPct val="90000"/>
              </a:lnSpc>
              <a:spcBef>
                <a:spcPts val="800"/>
              </a:spcBef>
              <a:buClr>
                <a:srgbClr val="4183BF"/>
              </a:buClr>
              <a:buFont typeface="Helvetica" pitchFamily="2" charset="0"/>
              <a:buNone/>
              <a:defRPr sz="3200" kern="1200">
                <a:solidFill>
                  <a:schemeClr val="tx1">
                    <a:tint val="75000"/>
                  </a:schemeClr>
                </a:solidFill>
                <a:latin typeface="Arial" panose="020B0604020202020204" pitchFamily="34" charset="0"/>
                <a:ea typeface="+mn-ea"/>
                <a:cs typeface="Arial" panose="020B0604020202020204" pitchFamily="34" charset="0"/>
              </a:defRPr>
            </a:lvl2pPr>
            <a:lvl3pPr marL="1463040" indent="0" algn="l" defTabSz="1463040" rtl="0" eaLnBrk="1" latinLnBrk="0" hangingPunct="1">
              <a:lnSpc>
                <a:spcPct val="90000"/>
              </a:lnSpc>
              <a:spcBef>
                <a:spcPts val="800"/>
              </a:spcBef>
              <a:buFont typeface="Arial" panose="020B0604020202020204" pitchFamily="34" charset="0"/>
              <a:buNone/>
              <a:defRPr sz="2880" kern="1200">
                <a:solidFill>
                  <a:schemeClr val="tx1">
                    <a:tint val="75000"/>
                  </a:schemeClr>
                </a:solidFill>
                <a:latin typeface="Arial" panose="020B0604020202020204" pitchFamily="34" charset="0"/>
                <a:ea typeface="+mn-ea"/>
                <a:cs typeface="Arial" panose="020B0604020202020204" pitchFamily="34" charset="0"/>
              </a:defRPr>
            </a:lvl3pPr>
            <a:lvl4pPr marL="2194560" indent="0" algn="l" defTabSz="1463040" rtl="0" eaLnBrk="1" latinLnBrk="0" hangingPunct="1">
              <a:lnSpc>
                <a:spcPct val="90000"/>
              </a:lnSpc>
              <a:spcBef>
                <a:spcPts val="800"/>
              </a:spcBef>
              <a:buClr>
                <a:srgbClr val="4183BF"/>
              </a:buClr>
              <a:buFont typeface="Cambria" panose="02040503050406030204" pitchFamily="18" charset="0"/>
              <a:buNone/>
              <a:defRPr sz="2560" kern="1200">
                <a:solidFill>
                  <a:schemeClr val="tx1">
                    <a:tint val="75000"/>
                  </a:schemeClr>
                </a:solidFill>
                <a:latin typeface="Arial" panose="020B0604020202020204" pitchFamily="34" charset="0"/>
                <a:ea typeface="+mn-ea"/>
                <a:cs typeface="Arial" panose="020B0604020202020204" pitchFamily="34" charset="0"/>
              </a:defRPr>
            </a:lvl4pPr>
            <a:lvl5pPr marL="292608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Arial" panose="020B0604020202020204" pitchFamily="34" charset="0"/>
                <a:ea typeface="+mn-ea"/>
                <a:cs typeface="Arial" panose="020B0604020202020204" pitchFamily="34" charset="0"/>
              </a:defRPr>
            </a:lvl5pPr>
            <a:lvl6pPr marL="365760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6pPr>
            <a:lvl7pPr marL="438912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7pPr>
            <a:lvl8pPr marL="512064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8pPr>
            <a:lvl9pPr marL="585216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9pPr>
          </a:lstStyle>
          <a:p>
            <a:pPr marL="571500" indent="-571500">
              <a:buFont typeface="Arial" panose="020B0604020202020204" pitchFamily="34" charset="0"/>
              <a:buChar char="•"/>
            </a:pPr>
            <a:r>
              <a:rPr lang="en-US" sz="4800">
                <a:solidFill>
                  <a:schemeClr val="tx2"/>
                </a:solidFill>
                <a:latin typeface="Arial"/>
                <a:cs typeface="Arial"/>
              </a:rPr>
              <a:t>28 companies involved</a:t>
            </a:r>
          </a:p>
          <a:p>
            <a:pPr marL="571500" indent="-571500">
              <a:buFont typeface="Arial" panose="020B0604020202020204" pitchFamily="34" charset="0"/>
              <a:buChar char="•"/>
            </a:pPr>
            <a:r>
              <a:rPr lang="en-US" sz="4800">
                <a:solidFill>
                  <a:schemeClr val="tx2"/>
                </a:solidFill>
                <a:latin typeface="Arial"/>
                <a:cs typeface="Arial"/>
              </a:rPr>
              <a:t>Increasing diversity, equity &amp; inclusion</a:t>
            </a:r>
          </a:p>
          <a:p>
            <a:pPr marL="571500" indent="-571500">
              <a:buFont typeface="Arial" panose="020B0604020202020204" pitchFamily="34" charset="0"/>
              <a:buChar char="•"/>
            </a:pPr>
            <a:r>
              <a:rPr lang="en-US" sz="4800">
                <a:solidFill>
                  <a:schemeClr val="tx2"/>
                </a:solidFill>
              </a:rPr>
              <a:t>Building workforce reflective of communities we serve</a:t>
            </a:r>
          </a:p>
          <a:p>
            <a:pPr marL="571500" indent="-571500">
              <a:buFont typeface="Arial" panose="020B0604020202020204" pitchFamily="34" charset="0"/>
              <a:buChar char="•"/>
            </a:pPr>
            <a:r>
              <a:rPr lang="en-US" sz="4800">
                <a:solidFill>
                  <a:schemeClr val="tx2"/>
                </a:solidFill>
              </a:rPr>
              <a:t>Interested? Contact us!</a:t>
            </a:r>
          </a:p>
          <a:p>
            <a:pPr marL="571500" indent="-571500">
              <a:buFont typeface="Arial" panose="020B0604020202020204" pitchFamily="34" charset="0"/>
              <a:buChar char="•"/>
            </a:pPr>
            <a:endParaRPr lang="en-US" sz="4400"/>
          </a:p>
        </p:txBody>
      </p:sp>
      <p:pic>
        <p:nvPicPr>
          <p:cNvPr id="6" name="Picture 5" descr="Logo, icon&#10;&#10;Description automatically generated">
            <a:extLst>
              <a:ext uri="{FF2B5EF4-FFF2-40B4-BE49-F238E27FC236}">
                <a16:creationId xmlns:a16="http://schemas.microsoft.com/office/drawing/2014/main" id="{1367E0EF-685B-48D8-86EE-E7C797691767}"/>
              </a:ext>
            </a:extLst>
          </p:cNvPr>
          <p:cNvPicPr>
            <a:picLocks noChangeAspect="1"/>
          </p:cNvPicPr>
          <p:nvPr/>
        </p:nvPicPr>
        <p:blipFill>
          <a:blip r:embed="rId3"/>
          <a:stretch>
            <a:fillRect/>
          </a:stretch>
        </p:blipFill>
        <p:spPr>
          <a:xfrm>
            <a:off x="11434212" y="2483225"/>
            <a:ext cx="6502396" cy="2194560"/>
          </a:xfrm>
          <a:prstGeom prst="rect">
            <a:avLst/>
          </a:prstGeom>
        </p:spPr>
      </p:pic>
      <p:pic>
        <p:nvPicPr>
          <p:cNvPr id="6146" name="Picture 2">
            <a:extLst>
              <a:ext uri="{FF2B5EF4-FFF2-40B4-BE49-F238E27FC236}">
                <a16:creationId xmlns:a16="http://schemas.microsoft.com/office/drawing/2014/main" id="{2A7DA135-E053-4216-B132-939E88F664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834"/>
          <a:stretch/>
        </p:blipFill>
        <p:spPr bwMode="auto">
          <a:xfrm>
            <a:off x="11234168" y="5080000"/>
            <a:ext cx="6902483" cy="3339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29961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055E6F0-2815-439F-8C48-1F37F3C01D0D}"/>
              </a:ext>
            </a:extLst>
          </p:cNvPr>
          <p:cNvSpPr txBox="1"/>
          <p:nvPr/>
        </p:nvSpPr>
        <p:spPr>
          <a:xfrm>
            <a:off x="16306800" y="7524750"/>
            <a:ext cx="1181100" cy="1068109"/>
          </a:xfrm>
          <a:prstGeom prst="rect">
            <a:avLst/>
          </a:prstGeom>
          <a:solidFill>
            <a:schemeClr val="bg1"/>
          </a:solidFill>
        </p:spPr>
        <p:txBody>
          <a:bodyPr wrap="square" rtlCol="0">
            <a:spAutoFit/>
          </a:bodyPr>
          <a:lstStyle/>
          <a:p>
            <a:endParaRPr lang="en-US"/>
          </a:p>
        </p:txBody>
      </p:sp>
      <p:sp>
        <p:nvSpPr>
          <p:cNvPr id="4" name="Title 1">
            <a:extLst>
              <a:ext uri="{FF2B5EF4-FFF2-40B4-BE49-F238E27FC236}">
                <a16:creationId xmlns:a16="http://schemas.microsoft.com/office/drawing/2014/main" id="{8813EBE1-71EE-43A4-A0C0-F56E4ECB83DD}"/>
              </a:ext>
            </a:extLst>
          </p:cNvPr>
          <p:cNvSpPr>
            <a:spLocks noGrp="1"/>
          </p:cNvSpPr>
          <p:nvPr>
            <p:ph type="title"/>
          </p:nvPr>
        </p:nvSpPr>
        <p:spPr>
          <a:xfrm>
            <a:off x="1143000" y="367306"/>
            <a:ext cx="17632675" cy="1551886"/>
          </a:xfrm>
        </p:spPr>
        <p:txBody>
          <a:bodyPr>
            <a:noAutofit/>
          </a:bodyPr>
          <a:lstStyle/>
          <a:p>
            <a:r>
              <a:rPr lang="en-US" sz="7200"/>
              <a:t>Power of People Conference </a:t>
            </a:r>
          </a:p>
        </p:txBody>
      </p:sp>
      <p:sp>
        <p:nvSpPr>
          <p:cNvPr id="7" name="Content Placeholder 2">
            <a:extLst>
              <a:ext uri="{FF2B5EF4-FFF2-40B4-BE49-F238E27FC236}">
                <a16:creationId xmlns:a16="http://schemas.microsoft.com/office/drawing/2014/main" id="{E5CC6230-1DD9-420F-9FC5-99DB25B8AEEC}"/>
              </a:ext>
            </a:extLst>
          </p:cNvPr>
          <p:cNvSpPr txBox="1">
            <a:spLocks/>
          </p:cNvSpPr>
          <p:nvPr/>
        </p:nvSpPr>
        <p:spPr>
          <a:xfrm>
            <a:off x="1341120" y="3071732"/>
            <a:ext cx="8412480" cy="6146425"/>
          </a:xfrm>
          <a:prstGeom prst="rect">
            <a:avLst/>
          </a:prstGeom>
        </p:spPr>
        <p:txBody>
          <a:bodyPr vert="horz" lIns="91440" tIns="45720" rIns="91440" bIns="45720" rtlCol="0" anchor="t">
            <a:normAutofit/>
          </a:bodyPr>
          <a:lstStyle>
            <a:lvl1pPr marL="0" indent="0" algn="l" defTabSz="1463040" rtl="0" eaLnBrk="1" latinLnBrk="0" hangingPunct="1">
              <a:lnSpc>
                <a:spcPct val="90000"/>
              </a:lnSpc>
              <a:spcBef>
                <a:spcPts val="1600"/>
              </a:spcBef>
              <a:buFont typeface="Arial" panose="020B0604020202020204" pitchFamily="34" charset="0"/>
              <a:buNone/>
              <a:defRPr sz="6000" kern="1200">
                <a:solidFill>
                  <a:srgbClr val="4183BF"/>
                </a:solidFill>
                <a:latin typeface="Arial" panose="020B0604020202020204" pitchFamily="34" charset="0"/>
                <a:ea typeface="+mn-ea"/>
                <a:cs typeface="Arial" panose="020B0604020202020204" pitchFamily="34" charset="0"/>
              </a:defRPr>
            </a:lvl1pPr>
            <a:lvl2pPr marL="731520" indent="0" algn="l" defTabSz="1463040" rtl="0" eaLnBrk="1" latinLnBrk="0" hangingPunct="1">
              <a:lnSpc>
                <a:spcPct val="90000"/>
              </a:lnSpc>
              <a:spcBef>
                <a:spcPts val="800"/>
              </a:spcBef>
              <a:buClr>
                <a:srgbClr val="4183BF"/>
              </a:buClr>
              <a:buFont typeface="Helvetica" pitchFamily="2" charset="0"/>
              <a:buNone/>
              <a:defRPr sz="3200" kern="1200">
                <a:solidFill>
                  <a:schemeClr val="tx1">
                    <a:tint val="75000"/>
                  </a:schemeClr>
                </a:solidFill>
                <a:latin typeface="Arial" panose="020B0604020202020204" pitchFamily="34" charset="0"/>
                <a:ea typeface="+mn-ea"/>
                <a:cs typeface="Arial" panose="020B0604020202020204" pitchFamily="34" charset="0"/>
              </a:defRPr>
            </a:lvl2pPr>
            <a:lvl3pPr marL="1463040" indent="0" algn="l" defTabSz="1463040" rtl="0" eaLnBrk="1" latinLnBrk="0" hangingPunct="1">
              <a:lnSpc>
                <a:spcPct val="90000"/>
              </a:lnSpc>
              <a:spcBef>
                <a:spcPts val="800"/>
              </a:spcBef>
              <a:buFont typeface="Arial" panose="020B0604020202020204" pitchFamily="34" charset="0"/>
              <a:buNone/>
              <a:defRPr sz="2880" kern="1200">
                <a:solidFill>
                  <a:schemeClr val="tx1">
                    <a:tint val="75000"/>
                  </a:schemeClr>
                </a:solidFill>
                <a:latin typeface="Arial" panose="020B0604020202020204" pitchFamily="34" charset="0"/>
                <a:ea typeface="+mn-ea"/>
                <a:cs typeface="Arial" panose="020B0604020202020204" pitchFamily="34" charset="0"/>
              </a:defRPr>
            </a:lvl3pPr>
            <a:lvl4pPr marL="2194560" indent="0" algn="l" defTabSz="1463040" rtl="0" eaLnBrk="1" latinLnBrk="0" hangingPunct="1">
              <a:lnSpc>
                <a:spcPct val="90000"/>
              </a:lnSpc>
              <a:spcBef>
                <a:spcPts val="800"/>
              </a:spcBef>
              <a:buClr>
                <a:srgbClr val="4183BF"/>
              </a:buClr>
              <a:buFont typeface="Cambria" panose="02040503050406030204" pitchFamily="18" charset="0"/>
              <a:buNone/>
              <a:defRPr sz="2560" kern="1200">
                <a:solidFill>
                  <a:schemeClr val="tx1">
                    <a:tint val="75000"/>
                  </a:schemeClr>
                </a:solidFill>
                <a:latin typeface="Arial" panose="020B0604020202020204" pitchFamily="34" charset="0"/>
                <a:ea typeface="+mn-ea"/>
                <a:cs typeface="Arial" panose="020B0604020202020204" pitchFamily="34" charset="0"/>
              </a:defRPr>
            </a:lvl4pPr>
            <a:lvl5pPr marL="292608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Arial" panose="020B0604020202020204" pitchFamily="34" charset="0"/>
                <a:ea typeface="+mn-ea"/>
                <a:cs typeface="Arial" panose="020B0604020202020204" pitchFamily="34" charset="0"/>
              </a:defRPr>
            </a:lvl5pPr>
            <a:lvl6pPr marL="365760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6pPr>
            <a:lvl7pPr marL="438912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7pPr>
            <a:lvl8pPr marL="512064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8pPr>
            <a:lvl9pPr marL="585216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9pPr>
          </a:lstStyle>
          <a:p>
            <a:pPr marL="571500" indent="-571500">
              <a:buFont typeface="Arial" panose="020B0604020202020204" pitchFamily="34" charset="0"/>
              <a:buChar char="•"/>
            </a:pPr>
            <a:r>
              <a:rPr lang="en-US" sz="4800">
                <a:solidFill>
                  <a:schemeClr val="tx2"/>
                </a:solidFill>
                <a:latin typeface="Arial"/>
                <a:cs typeface="Arial"/>
              </a:rPr>
              <a:t>Coming October 4-5, 2022!</a:t>
            </a:r>
            <a:endParaRPr lang="en-US" sz="6600">
              <a:solidFill>
                <a:schemeClr val="tx2"/>
              </a:solidFill>
            </a:endParaRPr>
          </a:p>
          <a:p>
            <a:pPr marL="571500" indent="-571500">
              <a:buFont typeface="Arial" panose="020B0604020202020204" pitchFamily="34" charset="0"/>
              <a:buChar char="•"/>
            </a:pPr>
            <a:r>
              <a:rPr lang="en-US" sz="4800">
                <a:solidFill>
                  <a:schemeClr val="tx2"/>
                </a:solidFill>
                <a:latin typeface="Arial"/>
                <a:cs typeface="Arial"/>
              </a:rPr>
              <a:t>For CHROs &amp; CEOs  </a:t>
            </a:r>
            <a:endParaRPr lang="en-US" sz="4800">
              <a:solidFill>
                <a:schemeClr val="tx2"/>
              </a:solidFill>
            </a:endParaRPr>
          </a:p>
          <a:p>
            <a:pPr marL="571500" indent="-571500">
              <a:buFont typeface="Arial" panose="020B0604020202020204" pitchFamily="34" charset="0"/>
              <a:buChar char="•"/>
            </a:pPr>
            <a:r>
              <a:rPr lang="en-US" sz="4800">
                <a:solidFill>
                  <a:schemeClr val="tx2"/>
                </a:solidFill>
                <a:latin typeface="Arial"/>
                <a:cs typeface="Arial"/>
              </a:rPr>
              <a:t>Learn new strategies to address workforce &amp; organizational challenges</a:t>
            </a:r>
          </a:p>
          <a:p>
            <a:pPr marL="571500" indent="-571500">
              <a:buFont typeface="Arial" panose="020B0604020202020204" pitchFamily="34" charset="0"/>
              <a:buChar char="•"/>
            </a:pPr>
            <a:endParaRPr lang="en-US" sz="4800"/>
          </a:p>
        </p:txBody>
      </p:sp>
      <p:pic>
        <p:nvPicPr>
          <p:cNvPr id="8" name="Picture 11">
            <a:extLst>
              <a:ext uri="{FF2B5EF4-FFF2-40B4-BE49-F238E27FC236}">
                <a16:creationId xmlns:a16="http://schemas.microsoft.com/office/drawing/2014/main" id="{B9B1881F-670E-4FDF-ABFD-4352B7782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7166" y="3071732"/>
            <a:ext cx="9007902"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91210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Eating More Cheese Might Help You Live Longer, New Study Finds | Inc.com">
            <a:extLst>
              <a:ext uri="{FF2B5EF4-FFF2-40B4-BE49-F238E27FC236}">
                <a16:creationId xmlns:a16="http://schemas.microsoft.com/office/drawing/2014/main" id="{C0104571-17E7-46D4-AC9D-F315C0E89AC4}"/>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30"/>
          <a:stretch/>
        </p:blipFill>
        <p:spPr bwMode="auto">
          <a:xfrm>
            <a:off x="-12" y="-6"/>
            <a:ext cx="19507199" cy="1096953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C4074E5-01F4-429F-AF48-049727DECBF3}"/>
              </a:ext>
            </a:extLst>
          </p:cNvPr>
          <p:cNvSpPr txBox="1"/>
          <p:nvPr/>
        </p:nvSpPr>
        <p:spPr>
          <a:xfrm>
            <a:off x="6475874" y="6887595"/>
            <a:ext cx="7977272" cy="2181144"/>
          </a:xfrm>
          <a:prstGeom prst="rect">
            <a:avLst/>
          </a:prstGeom>
        </p:spPr>
        <p:txBody>
          <a:bodyPr vert="horz" lIns="91440" tIns="45720" rIns="91440" bIns="45720" rtlCol="0" anchor="t">
            <a:normAutofit/>
          </a:bodyPr>
          <a:lstStyle/>
          <a:p>
            <a:pPr lvl="0" algn="ctr" defTabSz="914400">
              <a:lnSpc>
                <a:spcPct val="90000"/>
              </a:lnSpc>
              <a:spcBef>
                <a:spcPct val="0"/>
              </a:spcBef>
              <a:spcAft>
                <a:spcPts val="600"/>
              </a:spcAft>
            </a:pPr>
            <a:r>
              <a:rPr lang="en-US" sz="7200" b="1" kern="1200">
                <a:solidFill>
                  <a:schemeClr val="tx1"/>
                </a:solidFill>
                <a:latin typeface="Arial" panose="020B0604020202020204" pitchFamily="34" charset="0"/>
                <a:ea typeface="+mj-ea"/>
                <a:cs typeface="Arial" panose="020B0604020202020204" pitchFamily="34" charset="0"/>
              </a:rPr>
              <a:t>The Challenges of </a:t>
            </a:r>
            <a:r>
              <a:rPr lang="en-US" sz="7200" b="1" kern="1200">
                <a:solidFill>
                  <a:srgbClr val="FF0066"/>
                </a:solidFill>
                <a:latin typeface="Arial" panose="020B0604020202020204" pitchFamily="34" charset="0"/>
                <a:ea typeface="+mj-ea"/>
                <a:cs typeface="Arial" panose="020B0604020202020204" pitchFamily="34" charset="0"/>
              </a:rPr>
              <a:t>NOW</a:t>
            </a:r>
          </a:p>
        </p:txBody>
      </p:sp>
      <p:sp>
        <p:nvSpPr>
          <p:cNvPr id="74" name="Freeform: Shape 73">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95548"/>
            <a:ext cx="5969203" cy="757725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1171" y="-6931"/>
            <a:ext cx="6788505" cy="3926652"/>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CDF23EC5-C37E-4C39-B574-EA99DE184A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4" r="1837" b="3"/>
          <a:stretch/>
        </p:blipFill>
        <p:spPr bwMode="auto">
          <a:xfrm>
            <a:off x="1994516" y="10"/>
            <a:ext cx="6261812" cy="365636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37508D2-5227-4D6E-B157-3A995710FDB6}"/>
              </a:ext>
            </a:extLst>
          </p:cNvPr>
          <p:cNvPicPr>
            <a:picLocks noChangeAspect="1"/>
          </p:cNvPicPr>
          <p:nvPr/>
        </p:nvPicPr>
        <p:blipFill rotWithShape="1">
          <a:blip r:embed="rId5"/>
          <a:srcRect l="27797" r="20134" b="1"/>
          <a:stretch/>
        </p:blipFill>
        <p:spPr>
          <a:xfrm>
            <a:off x="20" y="3661329"/>
            <a:ext cx="5703400" cy="7311469"/>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78" name="Oval 77">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7547" y="898105"/>
            <a:ext cx="5091379" cy="5091379"/>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outdoor, sign&#10;&#10;Description automatically generated">
            <a:extLst>
              <a:ext uri="{FF2B5EF4-FFF2-40B4-BE49-F238E27FC236}">
                <a16:creationId xmlns:a16="http://schemas.microsoft.com/office/drawing/2014/main" id="{7E4DB59A-09C2-4886-AD84-43C3D2C113F4}"/>
              </a:ext>
            </a:extLst>
          </p:cNvPr>
          <p:cNvPicPr>
            <a:picLocks noChangeAspect="1"/>
          </p:cNvPicPr>
          <p:nvPr/>
        </p:nvPicPr>
        <p:blipFill rotWithShape="1">
          <a:blip r:embed="rId6"/>
          <a:srcRect l="15577" r="9425" b="3"/>
          <a:stretch/>
        </p:blipFill>
        <p:spPr>
          <a:xfrm>
            <a:off x="8840894" y="1161452"/>
            <a:ext cx="4564685" cy="4564685"/>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80" name="Freeform: Shape 79">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04108" y="-6931"/>
            <a:ext cx="5503092" cy="5680132"/>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E0E6F4C-0E04-45FD-82B9-9EB677CCA3EA}"/>
              </a:ext>
            </a:extLst>
          </p:cNvPr>
          <p:cNvPicPr>
            <a:picLocks noChangeAspect="1"/>
          </p:cNvPicPr>
          <p:nvPr/>
        </p:nvPicPr>
        <p:blipFill rotWithShape="1">
          <a:blip r:embed="rId7"/>
          <a:srcRect l="18908" r="16524"/>
          <a:stretch/>
        </p:blipFill>
        <p:spPr>
          <a:xfrm>
            <a:off x="14270017" y="-6929"/>
            <a:ext cx="5237181" cy="5414225"/>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82" name="Freeform: Shape 81">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18929" y="6251868"/>
            <a:ext cx="4788271" cy="472093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5606C7D-DF13-47D0-81AF-FEEE13AAB6EC}"/>
              </a:ext>
            </a:extLst>
          </p:cNvPr>
          <p:cNvPicPr>
            <a:picLocks noChangeAspect="1"/>
          </p:cNvPicPr>
          <p:nvPr/>
        </p:nvPicPr>
        <p:blipFill rotWithShape="1">
          <a:blip r:embed="rId8"/>
          <a:srcRect l="15117" r="17124" b="-1"/>
          <a:stretch/>
        </p:blipFill>
        <p:spPr>
          <a:xfrm>
            <a:off x="14981180" y="6514115"/>
            <a:ext cx="4526024" cy="4458685"/>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2138566401"/>
      </p:ext>
    </p:extLst>
  </p:cSld>
  <p:clrMapOvr>
    <a:overrideClrMapping bg1="dk1" tx1="lt1" bg2="dk2" tx2="lt2" accent1="accent1" accent2="accent2" accent3="accent3" accent4="accent4" accent5="accent5" accent6="accent6" hlink="hlink" folHlink="folHlink"/>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2" name="Rectangle 16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7200" cy="10972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6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68062" y="2268061"/>
            <a:ext cx="11001309" cy="646519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6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592" y="4256757"/>
            <a:ext cx="6968950" cy="6461765"/>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889411" y="2620936"/>
            <a:ext cx="10972115" cy="5730242"/>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reeform: Shape 17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95768" y="1922099"/>
            <a:ext cx="7693283" cy="65418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Title 1">
            <a:extLst>
              <a:ext uri="{FF2B5EF4-FFF2-40B4-BE49-F238E27FC236}">
                <a16:creationId xmlns:a16="http://schemas.microsoft.com/office/drawing/2014/main" id="{BCC1E670-4F6B-4EF4-B1A6-806408E17D26}"/>
              </a:ext>
            </a:extLst>
          </p:cNvPr>
          <p:cNvSpPr>
            <a:spLocks noGrp="1"/>
          </p:cNvSpPr>
          <p:nvPr>
            <p:ph type="title"/>
          </p:nvPr>
        </p:nvSpPr>
        <p:spPr>
          <a:xfrm>
            <a:off x="7196713" y="514449"/>
            <a:ext cx="11921734" cy="2323436"/>
          </a:xfrm>
        </p:spPr>
        <p:txBody>
          <a:bodyPr vert="horz" lIns="91440" tIns="45720" rIns="91440" bIns="45720" rtlCol="0" anchor="t">
            <a:normAutofit/>
          </a:bodyPr>
          <a:lstStyle/>
          <a:p>
            <a:pPr defTabSz="914400"/>
            <a:r>
              <a:rPr lang="en-US" sz="7200" dirty="0">
                <a:latin typeface="Arial"/>
                <a:cs typeface="Arial"/>
              </a:rPr>
              <a:t>Workforce: </a:t>
            </a:r>
            <a:br>
              <a:rPr lang="en-US" sz="7200" dirty="0">
                <a:latin typeface="Arial"/>
                <a:cs typeface="Arial"/>
              </a:rPr>
            </a:br>
            <a:r>
              <a:rPr lang="en-US" sz="7200" dirty="0">
                <a:latin typeface="Arial"/>
                <a:cs typeface="Arial"/>
              </a:rPr>
              <a:t>Challenges Persist</a:t>
            </a:r>
            <a:endParaRPr lang="en-US" sz="7200" kern="1200" dirty="0"/>
          </a:p>
        </p:txBody>
      </p:sp>
      <p:pic>
        <p:nvPicPr>
          <p:cNvPr id="66" name="Picture 4" descr="A picture containing text, bird, gallinaceous bird, chicken&#10;&#10;Description automatically generated">
            <a:extLst>
              <a:ext uri="{FF2B5EF4-FFF2-40B4-BE49-F238E27FC236}">
                <a16:creationId xmlns:a16="http://schemas.microsoft.com/office/drawing/2014/main" id="{DEC3BA9C-6AEB-466A-9B82-19D4D5B1BBC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03884" y="3310241"/>
            <a:ext cx="11561197" cy="72546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A39AE07B-4DD0-4C02-A763-B475274FC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079" y="1809750"/>
            <a:ext cx="4827608"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27581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7200" cy="10972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68062" y="2268061"/>
            <a:ext cx="11001309" cy="646519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592" y="4256757"/>
            <a:ext cx="6968950" cy="6461765"/>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889411" y="2620936"/>
            <a:ext cx="10972115" cy="5730242"/>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95768" y="1922099"/>
            <a:ext cx="7693283" cy="65418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4">
            <a:extLst>
              <a:ext uri="{FF2B5EF4-FFF2-40B4-BE49-F238E27FC236}">
                <a16:creationId xmlns:a16="http://schemas.microsoft.com/office/drawing/2014/main" id="{D871C6EC-59ED-4E61-AC4C-708C5CCB8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79" y="1809750"/>
            <a:ext cx="4827608" cy="5867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BA45275-079D-4F69-817A-3F7E8D4CBB3E}"/>
              </a:ext>
            </a:extLst>
          </p:cNvPr>
          <p:cNvPicPr>
            <a:picLocks noChangeAspect="1"/>
          </p:cNvPicPr>
          <p:nvPr/>
        </p:nvPicPr>
        <p:blipFill rotWithShape="1">
          <a:blip r:embed="rId4">
            <a:alphaModFix amt="35000"/>
          </a:blip>
          <a:srcRect r="32990"/>
          <a:stretch/>
        </p:blipFill>
        <p:spPr>
          <a:xfrm>
            <a:off x="6460165" y="-686"/>
            <a:ext cx="13047036" cy="10972116"/>
          </a:xfrm>
          <a:prstGeom prst="rect">
            <a:avLst/>
          </a:prstGeom>
        </p:spPr>
      </p:pic>
      <p:sp>
        <p:nvSpPr>
          <p:cNvPr id="10" name="Title 1">
            <a:extLst>
              <a:ext uri="{FF2B5EF4-FFF2-40B4-BE49-F238E27FC236}">
                <a16:creationId xmlns:a16="http://schemas.microsoft.com/office/drawing/2014/main" id="{2EFAA090-67D9-420B-AA24-07B1C22506D0}"/>
              </a:ext>
            </a:extLst>
          </p:cNvPr>
          <p:cNvSpPr>
            <a:spLocks noGrp="1"/>
          </p:cNvSpPr>
          <p:nvPr>
            <p:ph type="title"/>
          </p:nvPr>
        </p:nvSpPr>
        <p:spPr>
          <a:xfrm>
            <a:off x="6715696" y="576856"/>
            <a:ext cx="12059979" cy="1551886"/>
          </a:xfrm>
        </p:spPr>
        <p:txBody>
          <a:bodyPr>
            <a:noAutofit/>
          </a:bodyPr>
          <a:lstStyle/>
          <a:p>
            <a:pPr algn="ctr"/>
            <a:r>
              <a:rPr lang="en-US" sz="7200">
                <a:solidFill>
                  <a:schemeClr val="accent1">
                    <a:lumMod val="50000"/>
                  </a:schemeClr>
                </a:solidFill>
              </a:rPr>
              <a:t>The Great Attrition …</a:t>
            </a:r>
          </a:p>
        </p:txBody>
      </p:sp>
      <p:pic>
        <p:nvPicPr>
          <p:cNvPr id="5122" name="Picture 11">
            <a:extLst>
              <a:ext uri="{FF2B5EF4-FFF2-40B4-BE49-F238E27FC236}">
                <a16:creationId xmlns:a16="http://schemas.microsoft.com/office/drawing/2014/main" id="{448B11BE-BA40-48CA-84AB-A6557FBF91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4492" y="2553144"/>
            <a:ext cx="12059979" cy="799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754119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7200" cy="109727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Fireworks exploding in the sky&#10;&#10;Description automatically generated with medium confidence">
            <a:extLst>
              <a:ext uri="{FF2B5EF4-FFF2-40B4-BE49-F238E27FC236}">
                <a16:creationId xmlns:a16="http://schemas.microsoft.com/office/drawing/2014/main" id="{385302A5-6AB6-4AF8-AC05-B3C3154F823E}"/>
              </a:ext>
            </a:extLst>
          </p:cNvPr>
          <p:cNvPicPr>
            <a:picLocks noChangeAspect="1"/>
          </p:cNvPicPr>
          <p:nvPr/>
        </p:nvPicPr>
        <p:blipFill rotWithShape="1">
          <a:blip r:embed="rId3">
            <a:alphaModFix amt="50000"/>
          </a:blip>
          <a:srcRect b="1747"/>
          <a:stretch/>
        </p:blipFill>
        <p:spPr>
          <a:xfrm>
            <a:off x="20" y="1"/>
            <a:ext cx="19507180" cy="10972799"/>
          </a:xfrm>
          <a:prstGeom prst="rect">
            <a:avLst/>
          </a:prstGeom>
        </p:spPr>
      </p:pic>
      <p:sp>
        <p:nvSpPr>
          <p:cNvPr id="2" name="Title 1">
            <a:extLst>
              <a:ext uri="{FF2B5EF4-FFF2-40B4-BE49-F238E27FC236}">
                <a16:creationId xmlns:a16="http://schemas.microsoft.com/office/drawing/2014/main" id="{92BD7A4B-5DB4-9545-AFEB-649425D8CB2F}"/>
              </a:ext>
            </a:extLst>
          </p:cNvPr>
          <p:cNvSpPr>
            <a:spLocks noGrp="1"/>
          </p:cNvSpPr>
          <p:nvPr>
            <p:ph type="title"/>
          </p:nvPr>
        </p:nvSpPr>
        <p:spPr>
          <a:xfrm>
            <a:off x="1212573" y="1795779"/>
            <a:ext cx="17174817" cy="4640829"/>
          </a:xfrm>
        </p:spPr>
        <p:txBody>
          <a:bodyPr vert="horz" lIns="91440" tIns="45720" rIns="91440" bIns="45720" rtlCol="0" anchor="b">
            <a:normAutofit/>
          </a:bodyPr>
          <a:lstStyle/>
          <a:p>
            <a:pPr algn="ctr" defTabSz="914400"/>
            <a:r>
              <a:rPr lang="en-US" sz="8800">
                <a:solidFill>
                  <a:srgbClr val="FFFFFF"/>
                </a:solidFill>
              </a:rPr>
              <a:t>Welcome to Dairy Forum 2022!</a:t>
            </a:r>
          </a:p>
        </p:txBody>
      </p:sp>
    </p:spTree>
    <p:extLst>
      <p:ext uri="{BB962C8B-B14F-4D97-AF65-F5344CB8AC3E}">
        <p14:creationId xmlns:p14="http://schemas.microsoft.com/office/powerpoint/2010/main" val="372739341"/>
      </p:ext>
    </p:extLst>
  </p:cSld>
  <p:clrMapOvr>
    <a:overrideClrMapping bg1="dk1" tx1="lt1" bg2="dk2" tx2="lt2" accent1="accent1" accent2="accent2" accent3="accent3" accent4="accent4" accent5="accent5" accent6="accent6" hlink="hlink" folHlink="folHlink"/>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7200" cy="10972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68062" y="2268061"/>
            <a:ext cx="11001309" cy="646519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592" y="4256757"/>
            <a:ext cx="6968950" cy="6461765"/>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889411" y="2620936"/>
            <a:ext cx="10972115" cy="5730242"/>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95768" y="1922099"/>
            <a:ext cx="7693283" cy="65418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4">
            <a:extLst>
              <a:ext uri="{FF2B5EF4-FFF2-40B4-BE49-F238E27FC236}">
                <a16:creationId xmlns:a16="http://schemas.microsoft.com/office/drawing/2014/main" id="{D871C6EC-59ED-4E61-AC4C-708C5CCB8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79" y="1809750"/>
            <a:ext cx="4827608" cy="5867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BA45275-079D-4F69-817A-3F7E8D4CBB3E}"/>
              </a:ext>
            </a:extLst>
          </p:cNvPr>
          <p:cNvPicPr>
            <a:picLocks noChangeAspect="1"/>
          </p:cNvPicPr>
          <p:nvPr/>
        </p:nvPicPr>
        <p:blipFill rotWithShape="1">
          <a:blip r:embed="rId4">
            <a:alphaModFix amt="35000"/>
          </a:blip>
          <a:srcRect r="32990"/>
          <a:stretch/>
        </p:blipFill>
        <p:spPr>
          <a:xfrm>
            <a:off x="6460165" y="-686"/>
            <a:ext cx="13047036" cy="10972116"/>
          </a:xfrm>
          <a:prstGeom prst="rect">
            <a:avLst/>
          </a:prstGeom>
        </p:spPr>
      </p:pic>
      <p:sp>
        <p:nvSpPr>
          <p:cNvPr id="10" name="Title 1">
            <a:extLst>
              <a:ext uri="{FF2B5EF4-FFF2-40B4-BE49-F238E27FC236}">
                <a16:creationId xmlns:a16="http://schemas.microsoft.com/office/drawing/2014/main" id="{2EFAA090-67D9-420B-AA24-07B1C22506D0}"/>
              </a:ext>
            </a:extLst>
          </p:cNvPr>
          <p:cNvSpPr>
            <a:spLocks noGrp="1"/>
          </p:cNvSpPr>
          <p:nvPr>
            <p:ph type="title"/>
          </p:nvPr>
        </p:nvSpPr>
        <p:spPr>
          <a:xfrm>
            <a:off x="6715696" y="576856"/>
            <a:ext cx="12059979" cy="1551886"/>
          </a:xfrm>
        </p:spPr>
        <p:txBody>
          <a:bodyPr>
            <a:noAutofit/>
          </a:bodyPr>
          <a:lstStyle/>
          <a:p>
            <a:pPr algn="ctr"/>
            <a:r>
              <a:rPr lang="en-US" sz="7200">
                <a:solidFill>
                  <a:schemeClr val="accent1">
                    <a:lumMod val="50000"/>
                  </a:schemeClr>
                </a:solidFill>
              </a:rPr>
              <a:t>The Great Attraction</a:t>
            </a:r>
          </a:p>
        </p:txBody>
      </p:sp>
      <p:pic>
        <p:nvPicPr>
          <p:cNvPr id="6146" name="Picture 12">
            <a:extLst>
              <a:ext uri="{FF2B5EF4-FFF2-40B4-BE49-F238E27FC236}">
                <a16:creationId xmlns:a16="http://schemas.microsoft.com/office/drawing/2014/main" id="{DDC30428-A988-4BB3-B7B8-299D889752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8658" y="2569489"/>
            <a:ext cx="11920026" cy="796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92681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9502322" cy="1097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person&#10;&#10;Description automatically generated">
            <a:extLst>
              <a:ext uri="{FF2B5EF4-FFF2-40B4-BE49-F238E27FC236}">
                <a16:creationId xmlns:a16="http://schemas.microsoft.com/office/drawing/2014/main" id="{9BE76959-BEA8-4D72-9CB3-E05E61FF813F}"/>
              </a:ext>
            </a:extLst>
          </p:cNvPr>
          <p:cNvPicPr>
            <a:picLocks noChangeAspect="1"/>
          </p:cNvPicPr>
          <p:nvPr/>
        </p:nvPicPr>
        <p:blipFill rotWithShape="1">
          <a:blip r:embed="rId3"/>
          <a:srcRect t="881"/>
          <a:stretch/>
        </p:blipFill>
        <p:spPr>
          <a:xfrm>
            <a:off x="-4875" y="10"/>
            <a:ext cx="19507198" cy="109727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32163"/>
            <a:ext cx="19507198" cy="5059433"/>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813EBE1-71EE-43A4-A0C0-F56E4ECB83DD}"/>
              </a:ext>
            </a:extLst>
          </p:cNvPr>
          <p:cNvSpPr>
            <a:spLocks noGrp="1"/>
          </p:cNvSpPr>
          <p:nvPr>
            <p:ph type="title"/>
          </p:nvPr>
        </p:nvSpPr>
        <p:spPr>
          <a:xfrm>
            <a:off x="1755648" y="520880"/>
            <a:ext cx="16093440" cy="5719644"/>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7200">
                <a:solidFill>
                  <a:srgbClr val="FFFFFF"/>
                </a:solidFill>
              </a:rPr>
              <a:t>“It feels like we’re walking a </a:t>
            </a:r>
            <a:r>
              <a:rPr lang="en-US" sz="7200">
                <a:solidFill>
                  <a:srgbClr val="FF0066"/>
                </a:solidFill>
              </a:rPr>
              <a:t>tightrope</a:t>
            </a:r>
            <a:r>
              <a:rPr lang="en-US" sz="7200">
                <a:solidFill>
                  <a:srgbClr val="FFFFFF"/>
                </a:solidFill>
              </a:rPr>
              <a:t>.”</a:t>
            </a:r>
          </a:p>
        </p:txBody>
      </p:sp>
      <p:sp>
        <p:nvSpPr>
          <p:cNvPr id="22" name="TextBox 21">
            <a:extLst>
              <a:ext uri="{FF2B5EF4-FFF2-40B4-BE49-F238E27FC236}">
                <a16:creationId xmlns:a16="http://schemas.microsoft.com/office/drawing/2014/main" id="{8055E6F0-2815-439F-8C48-1F37F3C01D0D}"/>
              </a:ext>
            </a:extLst>
          </p:cNvPr>
          <p:cNvSpPr txBox="1"/>
          <p:nvPr/>
        </p:nvSpPr>
        <p:spPr>
          <a:xfrm>
            <a:off x="16306800" y="7524750"/>
            <a:ext cx="1181100" cy="1068109"/>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273074786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9922E8B7-6B6E-455B-8852-B1BEAD410A8F}"/>
              </a:ext>
            </a:extLst>
          </p:cNvPr>
          <p:cNvPicPr>
            <a:picLocks noChangeAspect="1" noChangeArrowheads="1"/>
          </p:cNvPicPr>
          <p:nvPr/>
        </p:nvPicPr>
        <p:blipFill rotWithShape="1">
          <a:blip r:embed="rId3">
            <a:alphaModFix amt="17000"/>
            <a:extLst>
              <a:ext uri="{28A0092B-C50C-407E-A947-70E740481C1C}">
                <a14:useLocalDpi xmlns:a14="http://schemas.microsoft.com/office/drawing/2010/main" val="0"/>
              </a:ext>
            </a:extLst>
          </a:blip>
          <a:srcRect b="25032"/>
          <a:stretch/>
        </p:blipFill>
        <p:spPr bwMode="auto">
          <a:xfrm>
            <a:off x="0" y="0"/>
            <a:ext cx="19507200" cy="87230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813EBE1-71EE-43A4-A0C0-F56E4ECB83DD}"/>
              </a:ext>
            </a:extLst>
          </p:cNvPr>
          <p:cNvSpPr>
            <a:spLocks noGrp="1"/>
          </p:cNvSpPr>
          <p:nvPr>
            <p:ph type="title"/>
          </p:nvPr>
        </p:nvSpPr>
        <p:spPr>
          <a:xfrm>
            <a:off x="1093866" y="451061"/>
            <a:ext cx="10253689" cy="6439894"/>
          </a:xfrm>
        </p:spPr>
        <p:txBody>
          <a:bodyPr>
            <a:noAutofit/>
          </a:bodyPr>
          <a:lstStyle/>
          <a:p>
            <a:r>
              <a:rPr lang="en-US" sz="11500">
                <a:solidFill>
                  <a:schemeClr val="accent1">
                    <a:lumMod val="50000"/>
                  </a:schemeClr>
                </a:solidFill>
              </a:rPr>
              <a:t>OK</a:t>
            </a:r>
            <a:br>
              <a:rPr lang="en-US" sz="11500">
                <a:solidFill>
                  <a:schemeClr val="accent1">
                    <a:lumMod val="50000"/>
                  </a:schemeClr>
                </a:solidFill>
              </a:rPr>
            </a:br>
            <a:r>
              <a:rPr lang="en-US" sz="11500" err="1">
                <a:solidFill>
                  <a:schemeClr val="accent1">
                    <a:lumMod val="50000"/>
                  </a:schemeClr>
                </a:solidFill>
              </a:rPr>
              <a:t>OK</a:t>
            </a:r>
            <a:br>
              <a:rPr lang="en-US" sz="11500">
                <a:solidFill>
                  <a:schemeClr val="accent1">
                    <a:lumMod val="50000"/>
                  </a:schemeClr>
                </a:solidFill>
              </a:rPr>
            </a:br>
            <a:r>
              <a:rPr lang="en-US" sz="11500">
                <a:solidFill>
                  <a:schemeClr val="accent1">
                    <a:lumMod val="50000"/>
                  </a:schemeClr>
                </a:solidFill>
              </a:rPr>
              <a:t>SO WHAT’S</a:t>
            </a:r>
            <a:br>
              <a:rPr lang="en-US" sz="11500">
                <a:solidFill>
                  <a:schemeClr val="accent1">
                    <a:lumMod val="50000"/>
                  </a:schemeClr>
                </a:solidFill>
              </a:rPr>
            </a:br>
            <a:r>
              <a:rPr lang="en-US" sz="11500">
                <a:solidFill>
                  <a:srgbClr val="FF0066"/>
                </a:solidFill>
              </a:rPr>
              <a:t>NEXT?</a:t>
            </a:r>
          </a:p>
        </p:txBody>
      </p:sp>
    </p:spTree>
    <p:extLst>
      <p:ext uri="{BB962C8B-B14F-4D97-AF65-F5344CB8AC3E}">
        <p14:creationId xmlns:p14="http://schemas.microsoft.com/office/powerpoint/2010/main" val="227305240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7200" cy="10972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68062" y="2268061"/>
            <a:ext cx="11001309" cy="646519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592" y="4256757"/>
            <a:ext cx="6968950" cy="6461765"/>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889411" y="2620936"/>
            <a:ext cx="10972115" cy="5730242"/>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95768" y="1922099"/>
            <a:ext cx="7693283" cy="65418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4">
            <a:extLst>
              <a:ext uri="{FF2B5EF4-FFF2-40B4-BE49-F238E27FC236}">
                <a16:creationId xmlns:a16="http://schemas.microsoft.com/office/drawing/2014/main" id="{D871C6EC-59ED-4E61-AC4C-708C5CCB8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79" y="1809750"/>
            <a:ext cx="4827608" cy="5867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timeline&#10;&#10;Description automatically generated">
            <a:extLst>
              <a:ext uri="{FF2B5EF4-FFF2-40B4-BE49-F238E27FC236}">
                <a16:creationId xmlns:a16="http://schemas.microsoft.com/office/drawing/2014/main" id="{CF0ED96D-1D26-4678-B28C-94316DABBA0D}"/>
              </a:ext>
            </a:extLst>
          </p:cNvPr>
          <p:cNvPicPr>
            <a:picLocks noChangeAspect="1"/>
          </p:cNvPicPr>
          <p:nvPr/>
        </p:nvPicPr>
        <p:blipFill>
          <a:blip r:embed="rId4"/>
          <a:stretch>
            <a:fillRect/>
          </a:stretch>
        </p:blipFill>
        <p:spPr>
          <a:xfrm>
            <a:off x="6969737" y="3448050"/>
            <a:ext cx="12079526" cy="6039762"/>
          </a:xfrm>
          <a:prstGeom prst="rect">
            <a:avLst/>
          </a:prstGeom>
        </p:spPr>
      </p:pic>
      <p:sp>
        <p:nvSpPr>
          <p:cNvPr id="21" name="Title 1">
            <a:extLst>
              <a:ext uri="{FF2B5EF4-FFF2-40B4-BE49-F238E27FC236}">
                <a16:creationId xmlns:a16="http://schemas.microsoft.com/office/drawing/2014/main" id="{798C9212-C524-4AF7-ABDB-C8E4A4C2FBF8}"/>
              </a:ext>
            </a:extLst>
          </p:cNvPr>
          <p:cNvSpPr>
            <a:spLocks noGrp="1"/>
          </p:cNvSpPr>
          <p:nvPr>
            <p:ph type="title"/>
          </p:nvPr>
        </p:nvSpPr>
        <p:spPr>
          <a:xfrm>
            <a:off x="7156989" y="1056965"/>
            <a:ext cx="11440140" cy="1505569"/>
          </a:xfrm>
        </p:spPr>
        <p:txBody>
          <a:bodyPr>
            <a:noAutofit/>
          </a:bodyPr>
          <a:lstStyle/>
          <a:p>
            <a:r>
              <a:rPr lang="en-US" sz="7200">
                <a:solidFill>
                  <a:schemeClr val="accent1">
                    <a:lumMod val="50000"/>
                  </a:schemeClr>
                </a:solidFill>
              </a:rPr>
              <a:t>Let’s Revisit My Prediction from 2020</a:t>
            </a:r>
            <a:endParaRPr lang="en-US" sz="7200">
              <a:solidFill>
                <a:srgbClr val="FF0066"/>
              </a:solidFill>
            </a:endParaRPr>
          </a:p>
        </p:txBody>
      </p:sp>
    </p:spTree>
    <p:extLst>
      <p:ext uri="{BB962C8B-B14F-4D97-AF65-F5344CB8AC3E}">
        <p14:creationId xmlns:p14="http://schemas.microsoft.com/office/powerpoint/2010/main" val="214045832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4BAC0-9F2E-FC4F-8FE5-9750078C7158}"/>
              </a:ext>
            </a:extLst>
          </p:cNvPr>
          <p:cNvSpPr>
            <a:spLocks noGrp="1"/>
          </p:cNvSpPr>
          <p:nvPr>
            <p:ph type="title"/>
          </p:nvPr>
        </p:nvSpPr>
        <p:spPr/>
        <p:txBody>
          <a:bodyPr>
            <a:normAutofit/>
          </a:bodyPr>
          <a:lstStyle/>
          <a:p>
            <a:r>
              <a:rPr lang="en-US" sz="7200">
                <a:latin typeface="Arial"/>
                <a:cs typeface="Arial"/>
              </a:rPr>
              <a:t>4 Big </a:t>
            </a:r>
            <a:r>
              <a:rPr lang="en-US" sz="7200">
                <a:solidFill>
                  <a:srgbClr val="FF0066"/>
                </a:solidFill>
                <a:latin typeface="Arial"/>
                <a:cs typeface="Arial"/>
              </a:rPr>
              <a:t>Predictions</a:t>
            </a:r>
          </a:p>
        </p:txBody>
      </p:sp>
      <p:sp>
        <p:nvSpPr>
          <p:cNvPr id="3" name="Content Placeholder 2">
            <a:extLst>
              <a:ext uri="{FF2B5EF4-FFF2-40B4-BE49-F238E27FC236}">
                <a16:creationId xmlns:a16="http://schemas.microsoft.com/office/drawing/2014/main" id="{39D19089-A500-1B45-9CAD-6F106032F695}"/>
              </a:ext>
            </a:extLst>
          </p:cNvPr>
          <p:cNvSpPr>
            <a:spLocks noGrp="1"/>
          </p:cNvSpPr>
          <p:nvPr>
            <p:ph idx="1"/>
          </p:nvPr>
        </p:nvSpPr>
        <p:spPr>
          <a:xfrm>
            <a:off x="1341119" y="2635625"/>
            <a:ext cx="17201713" cy="6128120"/>
          </a:xfrm>
        </p:spPr>
        <p:txBody>
          <a:bodyPr vert="horz" lIns="91440" tIns="45720" rIns="91440" bIns="45720" rtlCol="0" anchor="t">
            <a:normAutofit/>
          </a:bodyPr>
          <a:lstStyle/>
          <a:p>
            <a:pPr marL="914400" indent="-914400">
              <a:buFont typeface="+mj-lt"/>
              <a:buAutoNum type="arabicPeriod"/>
            </a:pPr>
            <a:r>
              <a:rPr lang="en-US" sz="4800" b="1">
                <a:latin typeface="Arial"/>
                <a:cs typeface="Arial"/>
              </a:rPr>
              <a:t>Health &amp; Wellness: </a:t>
            </a:r>
            <a:r>
              <a:rPr lang="en-US" sz="4800">
                <a:latin typeface="Arial"/>
                <a:cs typeface="Arial"/>
              </a:rPr>
              <a:t>Connection Between Food and Health Will Dominate Debate </a:t>
            </a:r>
            <a:endParaRPr lang="en-US" sz="4800"/>
          </a:p>
          <a:p>
            <a:pPr marL="914400" indent="-914400">
              <a:buFont typeface="+mj-lt"/>
              <a:buAutoNum type="arabicPeriod"/>
            </a:pPr>
            <a:r>
              <a:rPr lang="en-US" sz="4800" b="1">
                <a:latin typeface="Arial"/>
                <a:cs typeface="Arial"/>
              </a:rPr>
              <a:t>Sustainability</a:t>
            </a:r>
            <a:r>
              <a:rPr lang="en-US" sz="4800">
                <a:latin typeface="Arial"/>
                <a:cs typeface="Arial"/>
              </a:rPr>
              <a:t> Metrics Will Become a Condition of Sale</a:t>
            </a:r>
          </a:p>
          <a:p>
            <a:pPr marL="914400" indent="-914400">
              <a:buFont typeface="+mj-lt"/>
              <a:buAutoNum type="arabicPeriod"/>
            </a:pPr>
            <a:r>
              <a:rPr lang="en-US" sz="4800" b="1">
                <a:latin typeface="Arial"/>
                <a:cs typeface="Arial"/>
              </a:rPr>
              <a:t>Winning the Marketplace: </a:t>
            </a:r>
            <a:r>
              <a:rPr lang="en-US" sz="4800">
                <a:latin typeface="Arial"/>
                <a:cs typeface="Arial"/>
              </a:rPr>
              <a:t>Our Industry Will Align on a Pricing Model That Makes the U.S. the Dominant Milk Supplier</a:t>
            </a:r>
          </a:p>
          <a:p>
            <a:pPr marL="914400" indent="-914400">
              <a:buFont typeface="+mj-lt"/>
              <a:buAutoNum type="arabicPeriod"/>
            </a:pPr>
            <a:r>
              <a:rPr lang="en-US" sz="4800" b="1">
                <a:latin typeface="Arial"/>
                <a:cs typeface="Arial"/>
              </a:rPr>
              <a:t>People</a:t>
            </a:r>
            <a:r>
              <a:rPr lang="en-US" sz="4800">
                <a:latin typeface="Arial"/>
                <a:cs typeface="Arial"/>
              </a:rPr>
              <a:t> Will Determine our Success</a:t>
            </a:r>
            <a:endParaRPr lang="en-US" sz="4800"/>
          </a:p>
        </p:txBody>
      </p:sp>
    </p:spTree>
    <p:extLst>
      <p:ext uri="{BB962C8B-B14F-4D97-AF65-F5344CB8AC3E}">
        <p14:creationId xmlns:p14="http://schemas.microsoft.com/office/powerpoint/2010/main" val="373241156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7200" cy="10972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68062" y="2268061"/>
            <a:ext cx="11001309" cy="646519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592" y="4256757"/>
            <a:ext cx="6968950" cy="6461765"/>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889411" y="2620936"/>
            <a:ext cx="10972115" cy="5730242"/>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95768" y="1922099"/>
            <a:ext cx="7693283" cy="65418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4">
            <a:extLst>
              <a:ext uri="{FF2B5EF4-FFF2-40B4-BE49-F238E27FC236}">
                <a16:creationId xmlns:a16="http://schemas.microsoft.com/office/drawing/2014/main" id="{D871C6EC-59ED-4E61-AC4C-708C5CCB8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79" y="1809750"/>
            <a:ext cx="4827608" cy="5867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et Food Be Thy Medicine And Medicine Be Thy Food  image 1">
            <a:extLst>
              <a:ext uri="{FF2B5EF4-FFF2-40B4-BE49-F238E27FC236}">
                <a16:creationId xmlns:a16="http://schemas.microsoft.com/office/drawing/2014/main" id="{76CF6B46-5BC3-4C73-9BBC-95B839079B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16" t="7921" r="17040" b="24321"/>
          <a:stretch/>
        </p:blipFill>
        <p:spPr bwMode="auto">
          <a:xfrm>
            <a:off x="11923769" y="2998697"/>
            <a:ext cx="7291060" cy="72818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D3ECD4E5-D732-4ED4-8E64-FFDE65927D1F}"/>
              </a:ext>
            </a:extLst>
          </p:cNvPr>
          <p:cNvSpPr>
            <a:spLocks noGrp="1"/>
          </p:cNvSpPr>
          <p:nvPr>
            <p:ph type="title"/>
          </p:nvPr>
        </p:nvSpPr>
        <p:spPr>
          <a:xfrm>
            <a:off x="6547322" y="285421"/>
            <a:ext cx="12667507" cy="1688920"/>
          </a:xfrm>
          <a:effectLst>
            <a:outerShdw blurRad="50800" dist="38100" dir="2700000" algn="tl" rotWithShape="0">
              <a:prstClr val="black">
                <a:alpha val="40000"/>
              </a:prstClr>
            </a:outerShdw>
          </a:effectLst>
        </p:spPr>
        <p:txBody>
          <a:bodyPr vert="horz" lIns="91440" tIns="45720" rIns="91440" bIns="45720" rtlCol="0" anchor="b">
            <a:noAutofit/>
          </a:bodyPr>
          <a:lstStyle/>
          <a:p>
            <a:pPr algn="ctr" defTabSz="914400"/>
            <a:r>
              <a:rPr lang="en-US" sz="6000">
                <a:solidFill>
                  <a:srgbClr val="002060"/>
                </a:solidFill>
                <a:latin typeface="Arial"/>
                <a:cs typeface="Arial"/>
              </a:rPr>
              <a:t>#1: </a:t>
            </a:r>
            <a:r>
              <a:rPr lang="en-US" sz="6000">
                <a:latin typeface="Arial"/>
                <a:cs typeface="Arial"/>
              </a:rPr>
              <a:t>Connection Between Food and Health Will Dominate Debate</a:t>
            </a:r>
            <a:endParaRPr lang="en-US" sz="6000">
              <a:solidFill>
                <a:srgbClr val="002060"/>
              </a:solidFill>
              <a:latin typeface="Arial"/>
              <a:cs typeface="Arial"/>
            </a:endParaRPr>
          </a:p>
        </p:txBody>
      </p:sp>
      <p:pic>
        <p:nvPicPr>
          <p:cNvPr id="1028" name="Picture 4" descr="PDF) FOOD&amp;amp; THE NUTRITION CARE PROCESS 15TH EDITION Student Resources on  Evolve Evolve&amp;#39; Access Code Inside ELSEVIER">
            <a:extLst>
              <a:ext uri="{FF2B5EF4-FFF2-40B4-BE49-F238E27FC236}">
                <a16:creationId xmlns:a16="http://schemas.microsoft.com/office/drawing/2014/main" id="{97DCF8A6-DDD5-4ACB-AAB9-D276CD77B1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0409" y="2259762"/>
            <a:ext cx="5790068" cy="7281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77633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a:extLst>
              <a:ext uri="{FF2B5EF4-FFF2-40B4-BE49-F238E27FC236}">
                <a16:creationId xmlns:a16="http://schemas.microsoft.com/office/drawing/2014/main" id="{0E57E178-D139-4238-A44D-80A961943C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259"/>
          <a:stretch/>
        </p:blipFill>
        <p:spPr bwMode="auto">
          <a:xfrm>
            <a:off x="8071050" y="1744071"/>
            <a:ext cx="4923568" cy="46634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3DF3C92B-990B-4EC2-844A-ADC71CF77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2161" y="5640439"/>
            <a:ext cx="6508693" cy="2229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A6C1798-B67A-4EB9-BFAE-6F9F1821208B}"/>
              </a:ext>
            </a:extLst>
          </p:cNvPr>
          <p:cNvSpPr txBox="1"/>
          <p:nvPr/>
        </p:nvSpPr>
        <p:spPr>
          <a:xfrm>
            <a:off x="2055236" y="7756792"/>
            <a:ext cx="5122541" cy="707886"/>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Israeli warning labels for foods high in sugar, salt or fat</a:t>
            </a:r>
          </a:p>
        </p:txBody>
      </p:sp>
      <p:sp>
        <p:nvSpPr>
          <p:cNvPr id="10" name="TextBox 9">
            <a:extLst>
              <a:ext uri="{FF2B5EF4-FFF2-40B4-BE49-F238E27FC236}">
                <a16:creationId xmlns:a16="http://schemas.microsoft.com/office/drawing/2014/main" id="{84F1685F-B35B-45A0-BC6A-2300E11B49A7}"/>
              </a:ext>
            </a:extLst>
          </p:cNvPr>
          <p:cNvSpPr txBox="1"/>
          <p:nvPr/>
        </p:nvSpPr>
        <p:spPr>
          <a:xfrm>
            <a:off x="8454452" y="6407511"/>
            <a:ext cx="4242217" cy="1015663"/>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Chilean warning labels (</a:t>
            </a:r>
            <a:r>
              <a:rPr lang="en-US" sz="2000" b="1" dirty="0">
                <a:solidFill>
                  <a:srgbClr val="FF0000"/>
                </a:solidFill>
                <a:latin typeface="Arial" panose="020B0604020202020204" pitchFamily="34" charset="0"/>
                <a:cs typeface="Arial" panose="020B0604020202020204" pitchFamily="34" charset="0"/>
              </a:rPr>
              <a:t>hexagons</a:t>
            </a:r>
            <a:r>
              <a:rPr lang="en-US" sz="2000" b="1" dirty="0">
                <a:solidFill>
                  <a:schemeClr val="tx2"/>
                </a:solidFill>
                <a:latin typeface="Arial" panose="020B0604020202020204" pitchFamily="34" charset="0"/>
                <a:cs typeface="Arial" panose="020B0604020202020204" pitchFamily="34" charset="0"/>
              </a:rPr>
              <a:t>) for foods high in sugar and calories</a:t>
            </a:r>
          </a:p>
        </p:txBody>
      </p:sp>
      <p:pic>
        <p:nvPicPr>
          <p:cNvPr id="4106" name="Picture 10">
            <a:extLst>
              <a:ext uri="{FF2B5EF4-FFF2-40B4-BE49-F238E27FC236}">
                <a16:creationId xmlns:a16="http://schemas.microsoft.com/office/drawing/2014/main" id="{4C64DBA1-BC9A-4898-A07F-0592237CE1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5377"/>
          <a:stretch/>
        </p:blipFill>
        <p:spPr bwMode="auto">
          <a:xfrm>
            <a:off x="784605" y="1744071"/>
            <a:ext cx="6301919" cy="29481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D135CBB-B63D-4A56-94FE-5F48DECCD4DC}"/>
              </a:ext>
            </a:extLst>
          </p:cNvPr>
          <p:cNvSpPr txBox="1"/>
          <p:nvPr/>
        </p:nvSpPr>
        <p:spPr>
          <a:xfrm>
            <a:off x="784605" y="4692256"/>
            <a:ext cx="6301919" cy="707886"/>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UK warning labels appear </a:t>
            </a:r>
            <a:r>
              <a:rPr lang="en-US" sz="2000" b="1" dirty="0">
                <a:solidFill>
                  <a:srgbClr val="FF0000"/>
                </a:solidFill>
                <a:latin typeface="Arial" panose="020B0604020202020204" pitchFamily="34" charset="0"/>
                <a:cs typeface="Arial" panose="020B0604020202020204" pitchFamily="34" charset="0"/>
              </a:rPr>
              <a:t>red</a:t>
            </a:r>
            <a:r>
              <a:rPr lang="en-US" sz="2000" b="1" dirty="0">
                <a:solidFill>
                  <a:schemeClr val="tx2"/>
                </a:solidFill>
                <a:latin typeface="Arial" panose="020B0604020202020204" pitchFamily="34" charset="0"/>
                <a:cs typeface="Arial" panose="020B0604020202020204" pitchFamily="34" charset="0"/>
              </a:rPr>
              <a:t> for food considered ‘bad’ for health</a:t>
            </a:r>
          </a:p>
        </p:txBody>
      </p:sp>
      <p:pic>
        <p:nvPicPr>
          <p:cNvPr id="9" name="Picture 2" descr="Warning label: Danger Area WE EISENACHER ">
            <a:extLst>
              <a:ext uri="{FF2B5EF4-FFF2-40B4-BE49-F238E27FC236}">
                <a16:creationId xmlns:a16="http://schemas.microsoft.com/office/drawing/2014/main" id="{3752C175-5F5D-433B-9A68-B03BC0B6F3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803" y="198099"/>
            <a:ext cx="1169233" cy="116923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9FFE7BC4-4871-48B9-89C1-4F6CE29506C8}"/>
              </a:ext>
            </a:extLst>
          </p:cNvPr>
          <p:cNvSpPr>
            <a:spLocks noGrp="1"/>
          </p:cNvSpPr>
          <p:nvPr>
            <p:ph type="title"/>
          </p:nvPr>
        </p:nvSpPr>
        <p:spPr>
          <a:xfrm>
            <a:off x="1564286" y="535174"/>
            <a:ext cx="11132383" cy="832158"/>
          </a:xfrm>
        </p:spPr>
        <p:txBody>
          <a:bodyPr>
            <a:normAutofit fontScale="90000"/>
          </a:bodyPr>
          <a:lstStyle/>
          <a:p>
            <a:r>
              <a:rPr lang="en-US" sz="6000">
                <a:solidFill>
                  <a:srgbClr val="002060"/>
                </a:solidFill>
                <a:latin typeface="Arial"/>
                <a:cs typeface="Arial"/>
              </a:rPr>
              <a:t>Extreme Warning Labels</a:t>
            </a:r>
          </a:p>
        </p:txBody>
      </p:sp>
      <p:pic>
        <p:nvPicPr>
          <p:cNvPr id="1026" name="Picture 4">
            <a:extLst>
              <a:ext uri="{FF2B5EF4-FFF2-40B4-BE49-F238E27FC236}">
                <a16:creationId xmlns:a16="http://schemas.microsoft.com/office/drawing/2014/main" id="{1774C351-3B0F-450F-B8DD-4776CA4112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69244" y="2269080"/>
            <a:ext cx="4923568" cy="337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326F13A-2880-4FC0-BC71-4FF2CB146682}"/>
              </a:ext>
            </a:extLst>
          </p:cNvPr>
          <p:cNvSpPr txBox="1"/>
          <p:nvPr/>
        </p:nvSpPr>
        <p:spPr>
          <a:xfrm>
            <a:off x="13809919" y="5640439"/>
            <a:ext cx="4242217" cy="1015663"/>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Mexican warning labels (</a:t>
            </a:r>
            <a:r>
              <a:rPr lang="en-US" sz="2000" b="1" dirty="0">
                <a:solidFill>
                  <a:srgbClr val="FF0000"/>
                </a:solidFill>
                <a:latin typeface="Arial" panose="020B0604020202020204" pitchFamily="34" charset="0"/>
                <a:cs typeface="Arial" panose="020B0604020202020204" pitchFamily="34" charset="0"/>
              </a:rPr>
              <a:t>hexagons</a:t>
            </a:r>
            <a:r>
              <a:rPr lang="en-US" sz="2000" b="1" dirty="0">
                <a:solidFill>
                  <a:schemeClr val="tx2"/>
                </a:solidFill>
                <a:latin typeface="Arial" panose="020B0604020202020204" pitchFamily="34" charset="0"/>
                <a:cs typeface="Arial" panose="020B0604020202020204" pitchFamily="34" charset="0"/>
              </a:rPr>
              <a:t>) cover the waterfront of health and nutrition</a:t>
            </a:r>
          </a:p>
        </p:txBody>
      </p:sp>
    </p:spTree>
    <p:extLst>
      <p:ext uri="{BB962C8B-B14F-4D97-AF65-F5344CB8AC3E}">
        <p14:creationId xmlns:p14="http://schemas.microsoft.com/office/powerpoint/2010/main" val="373582417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98AA9E-EAD0-4B88-8981-34E5097E2C89}"/>
              </a:ext>
            </a:extLst>
          </p:cNvPr>
          <p:cNvSpPr txBox="1"/>
          <p:nvPr/>
        </p:nvSpPr>
        <p:spPr>
          <a:xfrm>
            <a:off x="650632" y="527429"/>
            <a:ext cx="9566029" cy="7048083"/>
          </a:xfrm>
          <a:prstGeom prst="rect">
            <a:avLst/>
          </a:prstGeom>
          <a:noFill/>
        </p:spPr>
        <p:txBody>
          <a:bodyPr wrap="square" lIns="91440" tIns="45720" rIns="91440" bIns="45720" anchor="t">
            <a:spAutoFit/>
          </a:bodyPr>
          <a:lstStyle/>
          <a:p>
            <a:pPr>
              <a:defRPr/>
            </a:pPr>
            <a:r>
              <a:rPr lang="en-US" sz="7200" b="1">
                <a:solidFill>
                  <a:srgbClr val="002060"/>
                </a:solidFill>
                <a:latin typeface="Arial"/>
                <a:cs typeface="Arial"/>
              </a:rPr>
              <a:t>How Do We </a:t>
            </a:r>
            <a:r>
              <a:rPr lang="en-US" sz="7200" b="1">
                <a:solidFill>
                  <a:srgbClr val="FF0066"/>
                </a:solidFill>
                <a:latin typeface="Arial"/>
                <a:cs typeface="Arial"/>
              </a:rPr>
              <a:t>Win?</a:t>
            </a:r>
            <a:r>
              <a:rPr lang="en-US" sz="7200" b="1">
                <a:solidFill>
                  <a:srgbClr val="002060"/>
                </a:solidFill>
                <a:latin typeface="Arial"/>
                <a:cs typeface="Arial"/>
              </a:rPr>
              <a:t> </a:t>
            </a:r>
            <a:endParaRPr lang="en-US" sz="7200" b="1">
              <a:solidFill>
                <a:srgbClr val="002060"/>
              </a:solidFill>
              <a:latin typeface="Arial" panose="020B0604020202020204" pitchFamily="34" charset="0"/>
              <a:cs typeface="Arial" panose="020B0604020202020204" pitchFamily="34" charset="0"/>
            </a:endParaRPr>
          </a:p>
          <a:p>
            <a:pPr>
              <a:defRPr/>
            </a:pPr>
            <a:endParaRPr lang="en-US" sz="7200" b="1">
              <a:solidFill>
                <a:srgbClr val="002060"/>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defRPr/>
            </a:pPr>
            <a:r>
              <a:rPr lang="en-US" sz="4400">
                <a:solidFill>
                  <a:schemeClr val="tx2"/>
                </a:solidFill>
                <a:latin typeface="Arial"/>
                <a:cs typeface="Arial"/>
              </a:rPr>
              <a:t>Massive and sustained industry effort required to </a:t>
            </a:r>
            <a:r>
              <a:rPr lang="en-US" sz="4400" b="1">
                <a:solidFill>
                  <a:schemeClr val="tx2"/>
                </a:solidFill>
                <a:latin typeface="Arial"/>
                <a:cs typeface="Arial"/>
              </a:rPr>
              <a:t>Keep Dairy Healthy!</a:t>
            </a:r>
          </a:p>
          <a:p>
            <a:pPr>
              <a:defRPr/>
            </a:pPr>
            <a:endParaRPr lang="en-US" sz="4400">
              <a:solidFill>
                <a:schemeClr val="tx2"/>
              </a:solidFill>
              <a:latin typeface="Arial"/>
              <a:cs typeface="Arial"/>
            </a:endParaRPr>
          </a:p>
          <a:p>
            <a:pPr marL="571500" indent="-571500">
              <a:buFont typeface="Arial" panose="020B0604020202020204" pitchFamily="34" charset="0"/>
              <a:buChar char="•"/>
              <a:defRPr/>
            </a:pPr>
            <a:r>
              <a:rPr lang="en-US" sz="4400" b="1">
                <a:solidFill>
                  <a:schemeClr val="tx2"/>
                </a:solidFill>
                <a:latin typeface="Arial"/>
                <a:cs typeface="Arial"/>
              </a:rPr>
              <a:t>Maintain</a:t>
            </a:r>
            <a:r>
              <a:rPr lang="en-US" sz="4400">
                <a:solidFill>
                  <a:schemeClr val="tx2"/>
                </a:solidFill>
                <a:latin typeface="Arial"/>
                <a:cs typeface="Arial"/>
              </a:rPr>
              <a:t> dairy’s central position in the Dietary Guidelines</a:t>
            </a:r>
            <a:endParaRPr lang="en-US">
              <a:solidFill>
                <a:schemeClr val="tx2"/>
              </a:solidFill>
              <a:latin typeface="Arial"/>
              <a:cs typeface="Arial"/>
            </a:endParaRPr>
          </a:p>
          <a:p>
            <a:pPr>
              <a:defRPr/>
            </a:pPr>
            <a:endParaRPr lang="en-US" sz="4400">
              <a:solidFill>
                <a:schemeClr val="tx2"/>
              </a:solidFill>
              <a:latin typeface="Arial" panose="020B0604020202020204" pitchFamily="34" charset="0"/>
              <a:cs typeface="Arial" panose="020B0604020202020204" pitchFamily="34" charset="0"/>
            </a:endParaRPr>
          </a:p>
        </p:txBody>
      </p:sp>
      <p:pic>
        <p:nvPicPr>
          <p:cNvPr id="1026" name="Picture 2" descr="Digesting the New USDA Dietary Guidelines">
            <a:extLst>
              <a:ext uri="{FF2B5EF4-FFF2-40B4-BE49-F238E27FC236}">
                <a16:creationId xmlns:a16="http://schemas.microsoft.com/office/drawing/2014/main" id="{D4D2462D-D718-4E74-85E4-9F62F0DC27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34" r="11666"/>
          <a:stretch/>
        </p:blipFill>
        <p:spPr bwMode="auto">
          <a:xfrm>
            <a:off x="10216661" y="1112589"/>
            <a:ext cx="897328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08644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person&#10;&#10;Description automatically generated">
            <a:extLst>
              <a:ext uri="{FF2B5EF4-FFF2-40B4-BE49-F238E27FC236}">
                <a16:creationId xmlns:a16="http://schemas.microsoft.com/office/drawing/2014/main" id="{B9FBE308-0D61-4DA7-A7D1-538A0C89A5F7}"/>
              </a:ext>
            </a:extLst>
          </p:cNvPr>
          <p:cNvPicPr>
            <a:picLocks noChangeAspect="1"/>
          </p:cNvPicPr>
          <p:nvPr/>
        </p:nvPicPr>
        <p:blipFill>
          <a:blip r:embed="rId3"/>
          <a:stretch>
            <a:fillRect/>
          </a:stretch>
        </p:blipFill>
        <p:spPr>
          <a:xfrm>
            <a:off x="5463050" y="2801597"/>
            <a:ext cx="8581099" cy="57234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a:extLst>
              <a:ext uri="{FF2B5EF4-FFF2-40B4-BE49-F238E27FC236}">
                <a16:creationId xmlns:a16="http://schemas.microsoft.com/office/drawing/2014/main" id="{7A98AA9E-EAD0-4B88-8981-34E5097E2C89}"/>
              </a:ext>
            </a:extLst>
          </p:cNvPr>
          <p:cNvSpPr txBox="1"/>
          <p:nvPr/>
        </p:nvSpPr>
        <p:spPr>
          <a:xfrm>
            <a:off x="650632" y="527429"/>
            <a:ext cx="12990417" cy="2123658"/>
          </a:xfrm>
          <a:prstGeom prst="rect">
            <a:avLst/>
          </a:prstGeom>
          <a:noFill/>
        </p:spPr>
        <p:txBody>
          <a:bodyPr wrap="square" lIns="91440" tIns="45720" rIns="91440" bIns="45720" anchor="t">
            <a:spAutoFit/>
          </a:bodyPr>
          <a:lstStyle/>
          <a:p>
            <a:pPr>
              <a:defRPr/>
            </a:pPr>
            <a:r>
              <a:rPr lang="en-US" sz="6600" b="1">
                <a:solidFill>
                  <a:srgbClr val="002060"/>
                </a:solidFill>
                <a:latin typeface="Arial"/>
                <a:cs typeface="Arial"/>
              </a:rPr>
              <a:t>#2: No Sustainability </a:t>
            </a:r>
          </a:p>
          <a:p>
            <a:pPr>
              <a:defRPr/>
            </a:pPr>
            <a:r>
              <a:rPr lang="en-US" sz="6600" b="1">
                <a:solidFill>
                  <a:srgbClr val="002060"/>
                </a:solidFill>
                <a:latin typeface="Arial"/>
                <a:cs typeface="Arial"/>
              </a:rPr>
              <a:t>Metrics, No Sale?</a:t>
            </a:r>
          </a:p>
        </p:txBody>
      </p:sp>
      <p:pic>
        <p:nvPicPr>
          <p:cNvPr id="4" name="Picture 3" descr="A picture containing scatter chart&#10;&#10;Description automatically generated">
            <a:extLst>
              <a:ext uri="{FF2B5EF4-FFF2-40B4-BE49-F238E27FC236}">
                <a16:creationId xmlns:a16="http://schemas.microsoft.com/office/drawing/2014/main" id="{8BE5044B-08CD-41EE-95C6-9430713B945D}"/>
              </a:ext>
            </a:extLst>
          </p:cNvPr>
          <p:cNvPicPr>
            <a:picLocks noChangeAspect="1"/>
          </p:cNvPicPr>
          <p:nvPr/>
        </p:nvPicPr>
        <p:blipFill rotWithShape="1">
          <a:blip r:embed="rId4"/>
          <a:srcRect l="5611" r="8917" b="32879"/>
          <a:stretch/>
        </p:blipFill>
        <p:spPr>
          <a:xfrm>
            <a:off x="11530739" y="151232"/>
            <a:ext cx="7678210" cy="852430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FF952CE6-BED3-41BA-8558-0669B1039299}"/>
              </a:ext>
            </a:extLst>
          </p:cNvPr>
          <p:cNvSpPr txBox="1"/>
          <p:nvPr/>
        </p:nvSpPr>
        <p:spPr>
          <a:xfrm>
            <a:off x="650632" y="3827691"/>
            <a:ext cx="6557620" cy="2308324"/>
          </a:xfrm>
          <a:prstGeom prst="rect">
            <a:avLst/>
          </a:prstGeom>
          <a:noFill/>
        </p:spPr>
        <p:txBody>
          <a:bodyPr wrap="square" lIns="91440" tIns="45720" rIns="91440" bIns="45720" anchor="t">
            <a:spAutoFit/>
          </a:bodyPr>
          <a:lstStyle/>
          <a:p>
            <a:pPr>
              <a:defRPr/>
            </a:pPr>
            <a:r>
              <a:rPr lang="en-US" sz="4800" b="1">
                <a:solidFill>
                  <a:srgbClr val="122B45"/>
                </a:solidFill>
                <a:latin typeface="Arial"/>
                <a:cs typeface="Arial"/>
              </a:rPr>
              <a:t>It’s possible. </a:t>
            </a:r>
            <a:endParaRPr lang="en-US" sz="4800">
              <a:solidFill>
                <a:schemeClr val="tx2"/>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defRPr/>
            </a:pPr>
            <a:endParaRPr lang="en-US" sz="4800">
              <a:solidFill>
                <a:schemeClr val="tx2"/>
              </a:solidFill>
              <a:latin typeface="Arial" panose="020B0604020202020204" pitchFamily="34" charset="0"/>
              <a:cs typeface="Arial" panose="020B0604020202020204" pitchFamily="34" charset="0"/>
            </a:endParaRPr>
          </a:p>
          <a:p>
            <a:pPr>
              <a:defRPr/>
            </a:pPr>
            <a:r>
              <a:rPr lang="en-US" sz="4800" b="1">
                <a:solidFill>
                  <a:srgbClr val="FF0066"/>
                </a:solidFill>
                <a:latin typeface="Arial"/>
                <a:cs typeface="Arial"/>
              </a:rPr>
              <a:t>Are you ready</a:t>
            </a:r>
            <a:r>
              <a:rPr lang="en-US" sz="4400" b="1">
                <a:solidFill>
                  <a:srgbClr val="FF0066"/>
                </a:solidFill>
                <a:latin typeface="Arial"/>
                <a:cs typeface="Arial"/>
              </a:rPr>
              <a:t>?</a:t>
            </a:r>
          </a:p>
        </p:txBody>
      </p:sp>
    </p:spTree>
    <p:extLst>
      <p:ext uri="{BB962C8B-B14F-4D97-AF65-F5344CB8AC3E}">
        <p14:creationId xmlns:p14="http://schemas.microsoft.com/office/powerpoint/2010/main" val="390253108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5">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7200" cy="10972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7">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9089"/>
            <a:ext cx="19507200" cy="444370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218FEAE-4653-4EF7-ACD5-FD8FAEE9BA54}"/>
              </a:ext>
            </a:extLst>
          </p:cNvPr>
          <p:cNvSpPr>
            <a:spLocks noGrp="1"/>
          </p:cNvSpPr>
          <p:nvPr>
            <p:ph type="title"/>
          </p:nvPr>
        </p:nvSpPr>
        <p:spPr>
          <a:xfrm>
            <a:off x="2008094" y="9603721"/>
            <a:ext cx="15491011" cy="1183808"/>
          </a:xfrm>
        </p:spPr>
        <p:txBody>
          <a:bodyPr vert="horz" lIns="91440" tIns="45720" rIns="91440" bIns="45720" rtlCol="0" anchor="b">
            <a:noAutofit/>
          </a:bodyPr>
          <a:lstStyle/>
          <a:p>
            <a:pPr algn="ctr" defTabSz="914400"/>
            <a:r>
              <a:rPr lang="en-US" sz="8000"/>
              <a:t>Netherlands Announces $33B</a:t>
            </a:r>
            <a:br>
              <a:rPr lang="en-US" sz="8000"/>
            </a:br>
            <a:r>
              <a:rPr lang="en-US" sz="8000"/>
              <a:t>Plan to Reduce Livestock</a:t>
            </a:r>
          </a:p>
        </p:txBody>
      </p:sp>
      <p:pic>
        <p:nvPicPr>
          <p:cNvPr id="6" name="Picture 5" descr="A cow in a barn&#10;&#10;Description automatically generated with low confidence">
            <a:extLst>
              <a:ext uri="{FF2B5EF4-FFF2-40B4-BE49-F238E27FC236}">
                <a16:creationId xmlns:a16="http://schemas.microsoft.com/office/drawing/2014/main" id="{16F23115-D690-4EAC-BB96-739FA7A20DCD}"/>
              </a:ext>
            </a:extLst>
          </p:cNvPr>
          <p:cNvPicPr>
            <a:picLocks noChangeAspect="1"/>
          </p:cNvPicPr>
          <p:nvPr/>
        </p:nvPicPr>
        <p:blipFill rotWithShape="1">
          <a:blip r:embed="rId3"/>
          <a:srcRect t="8380" b="12469"/>
          <a:stretch/>
        </p:blipFill>
        <p:spPr>
          <a:xfrm>
            <a:off x="20" y="10"/>
            <a:ext cx="19507178" cy="9418442"/>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39298632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358366"/>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7200" cy="10972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68062" y="2268061"/>
            <a:ext cx="11001309" cy="646519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592" y="4256757"/>
            <a:ext cx="6968950" cy="6461765"/>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889411" y="2620936"/>
            <a:ext cx="10972115" cy="5730242"/>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95768" y="1922099"/>
            <a:ext cx="7693283" cy="65418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4">
            <a:extLst>
              <a:ext uri="{FF2B5EF4-FFF2-40B4-BE49-F238E27FC236}">
                <a16:creationId xmlns:a16="http://schemas.microsoft.com/office/drawing/2014/main" id="{D871C6EC-59ED-4E61-AC4C-708C5CCB8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79" y="1809750"/>
            <a:ext cx="4827608" cy="5867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9F5C723-AFDA-4B4C-AA79-56838161D27E}"/>
              </a:ext>
            </a:extLst>
          </p:cNvPr>
          <p:cNvSpPr txBox="1"/>
          <p:nvPr/>
        </p:nvSpPr>
        <p:spPr>
          <a:xfrm>
            <a:off x="7030387" y="396608"/>
            <a:ext cx="10833204" cy="4050923"/>
          </a:xfrm>
          <a:prstGeom prst="rect">
            <a:avLst/>
          </a:prstGeom>
          <a:noFill/>
        </p:spPr>
        <p:txBody>
          <a:bodyPr wrap="square" lIns="91440" tIns="45720" rIns="91440" bIns="45720" anchor="t">
            <a:spAutoFit/>
          </a:bodyPr>
          <a:lstStyle/>
          <a:p>
            <a:pPr>
              <a:defRPr/>
            </a:pPr>
            <a:r>
              <a:rPr lang="en-US" sz="7200" b="1">
                <a:solidFill>
                  <a:srgbClr val="002060"/>
                </a:solidFill>
                <a:latin typeface="Arial"/>
                <a:cs typeface="Arial"/>
              </a:rPr>
              <a:t>#3: Winning the Marketplace: </a:t>
            </a:r>
            <a:r>
              <a:rPr lang="en-US" sz="7200" b="1">
                <a:solidFill>
                  <a:srgbClr val="FF0066"/>
                </a:solidFill>
                <a:latin typeface="Arial"/>
                <a:cs typeface="Arial"/>
              </a:rPr>
              <a:t>Our Industry Will Align</a:t>
            </a:r>
            <a:endParaRPr lang="en-US" sz="4000" b="1">
              <a:solidFill>
                <a:srgbClr val="FF0066"/>
              </a:solidFill>
              <a:latin typeface="Arial"/>
              <a:cs typeface="Arial"/>
            </a:endParaRPr>
          </a:p>
          <a:p>
            <a:pPr>
              <a:defRPr/>
            </a:pPr>
            <a:endParaRPr lang="en-US" sz="4000" b="1">
              <a:solidFill>
                <a:srgbClr val="FF0000"/>
              </a:solidFill>
              <a:latin typeface="Arial" panose="020B0604020202020204" pitchFamily="34" charset="0"/>
              <a:cs typeface="Arial" panose="020B0604020202020204" pitchFamily="34" charset="0"/>
            </a:endParaRPr>
          </a:p>
        </p:txBody>
      </p:sp>
      <p:pic>
        <p:nvPicPr>
          <p:cNvPr id="27" name="Picture 4">
            <a:extLst>
              <a:ext uri="{FF2B5EF4-FFF2-40B4-BE49-F238E27FC236}">
                <a16:creationId xmlns:a16="http://schemas.microsoft.com/office/drawing/2014/main" id="{F9A2D251-4322-4982-9B3E-D795699FE759}"/>
              </a:ext>
            </a:extLst>
          </p:cNvPr>
          <p:cNvPicPr>
            <a:picLocks noChangeAspect="1" noChangeArrowheads="1"/>
          </p:cNvPicPr>
          <p:nvPr/>
        </p:nvPicPr>
        <p:blipFill rotWithShape="1">
          <a:blip r:embed="rId4">
            <a:alphaModFix amt="20000"/>
            <a:extLst>
              <a:ext uri="{28A0092B-C50C-407E-A947-70E740481C1C}">
                <a14:useLocalDpi xmlns:a14="http://schemas.microsoft.com/office/drawing/2010/main" val="0"/>
              </a:ext>
            </a:extLst>
          </a:blip>
          <a:srcRect l="25358" t="40937"/>
          <a:stretch/>
        </p:blipFill>
        <p:spPr bwMode="auto">
          <a:xfrm>
            <a:off x="6461766" y="4428481"/>
            <a:ext cx="13045434" cy="65443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7FD80084-FE91-4215-8ED7-2A79D6B108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405"/>
          <a:stretch/>
        </p:blipFill>
        <p:spPr bwMode="auto">
          <a:xfrm>
            <a:off x="6814642" y="4970093"/>
            <a:ext cx="12124833" cy="5805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90741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98AA9E-EAD0-4B88-8981-34E5097E2C89}"/>
              </a:ext>
            </a:extLst>
          </p:cNvPr>
          <p:cNvSpPr txBox="1"/>
          <p:nvPr/>
        </p:nvSpPr>
        <p:spPr>
          <a:xfrm>
            <a:off x="650632" y="527429"/>
            <a:ext cx="18361268" cy="1200329"/>
          </a:xfrm>
          <a:prstGeom prst="rect">
            <a:avLst/>
          </a:prstGeom>
          <a:noFill/>
        </p:spPr>
        <p:txBody>
          <a:bodyPr wrap="square">
            <a:spAutoFit/>
          </a:bodyPr>
          <a:lstStyle/>
          <a:p>
            <a:pPr>
              <a:defRPr/>
            </a:pPr>
            <a:r>
              <a:rPr lang="en-US" sz="7200" b="1">
                <a:solidFill>
                  <a:srgbClr val="002060"/>
                </a:solidFill>
                <a:latin typeface="Arial" panose="020B0604020202020204" pitchFamily="34" charset="0"/>
                <a:cs typeface="Arial" panose="020B0604020202020204" pitchFamily="34" charset="0"/>
              </a:rPr>
              <a:t>The Path Forward – Reform not Remove </a:t>
            </a:r>
          </a:p>
        </p:txBody>
      </p:sp>
      <p:pic>
        <p:nvPicPr>
          <p:cNvPr id="3" name="Picture 2" descr="Graphical user interface, text, application&#10;&#10;Description automatically generated">
            <a:extLst>
              <a:ext uri="{FF2B5EF4-FFF2-40B4-BE49-F238E27FC236}">
                <a16:creationId xmlns:a16="http://schemas.microsoft.com/office/drawing/2014/main" id="{20C33F16-7AAA-4055-AEDD-912514F297AC}"/>
              </a:ext>
            </a:extLst>
          </p:cNvPr>
          <p:cNvPicPr>
            <a:picLocks noChangeAspect="1"/>
          </p:cNvPicPr>
          <p:nvPr/>
        </p:nvPicPr>
        <p:blipFill>
          <a:blip r:embed="rId3">
            <a:alphaModFix amt="85000"/>
          </a:blip>
          <a:stretch>
            <a:fillRect/>
          </a:stretch>
        </p:blipFill>
        <p:spPr>
          <a:xfrm>
            <a:off x="10287241" y="1681591"/>
            <a:ext cx="7838043" cy="587853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TextBox 7">
            <a:extLst>
              <a:ext uri="{FF2B5EF4-FFF2-40B4-BE49-F238E27FC236}">
                <a16:creationId xmlns:a16="http://schemas.microsoft.com/office/drawing/2014/main" id="{DADBF83D-7254-4E1B-B015-E3AE4F0B5027}"/>
              </a:ext>
            </a:extLst>
          </p:cNvPr>
          <p:cNvSpPr txBox="1"/>
          <p:nvPr/>
        </p:nvSpPr>
        <p:spPr>
          <a:xfrm>
            <a:off x="423470" y="2639467"/>
            <a:ext cx="8796490" cy="5693866"/>
          </a:xfrm>
          <a:prstGeom prst="rect">
            <a:avLst/>
          </a:prstGeom>
          <a:noFill/>
        </p:spPr>
        <p:txBody>
          <a:bodyPr wrap="square" lIns="91440" tIns="45720" rIns="91440" bIns="45720" anchor="t">
            <a:spAutoFit/>
          </a:bodyPr>
          <a:lstStyle/>
          <a:p>
            <a:pPr marL="571500" indent="-571500">
              <a:buFont typeface="Arial" panose="020B0604020202020204" pitchFamily="34" charset="0"/>
              <a:buChar char="•"/>
              <a:defRPr/>
            </a:pPr>
            <a:r>
              <a:rPr lang="en-US" sz="4400">
                <a:solidFill>
                  <a:srgbClr val="002060"/>
                </a:solidFill>
                <a:latin typeface="Arial"/>
                <a:cs typeface="Arial"/>
              </a:rPr>
              <a:t>Review of the facts</a:t>
            </a:r>
          </a:p>
          <a:p>
            <a:pPr marL="571500" indent="-571500">
              <a:buFont typeface="Arial" panose="020B0604020202020204" pitchFamily="34" charset="0"/>
              <a:buChar char="•"/>
              <a:defRPr/>
            </a:pPr>
            <a:r>
              <a:rPr lang="en-US" sz="4400">
                <a:solidFill>
                  <a:srgbClr val="002060"/>
                </a:solidFill>
                <a:latin typeface="Arial"/>
                <a:cs typeface="Arial"/>
              </a:rPr>
              <a:t>IDFA Economic Policy Committee (EPC): 70 members from all segments of dairy</a:t>
            </a:r>
            <a:endParaRPr lang="en-US" sz="4400">
              <a:solidFill>
                <a:srgbClr val="002060"/>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defRPr/>
            </a:pPr>
            <a:r>
              <a:rPr lang="en-US" sz="4400">
                <a:solidFill>
                  <a:srgbClr val="002060"/>
                </a:solidFill>
                <a:latin typeface="Arial"/>
                <a:cs typeface="Arial"/>
              </a:rPr>
              <a:t>Board action on recommendations</a:t>
            </a:r>
            <a:endParaRPr lang="en-US" sz="4400">
              <a:solidFill>
                <a:srgbClr val="002060"/>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defRPr/>
            </a:pPr>
            <a:r>
              <a:rPr lang="en-US" sz="4400">
                <a:solidFill>
                  <a:srgbClr val="002060"/>
                </a:solidFill>
                <a:latin typeface="Arial"/>
                <a:cs typeface="Arial"/>
              </a:rPr>
              <a:t>Will leadership come together?</a:t>
            </a:r>
            <a:endParaRPr lang="en-US" sz="4400">
              <a:solidFill>
                <a:srgbClr val="002060"/>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defRPr/>
            </a:pPr>
            <a:endParaRPr lang="en-US" sz="2800">
              <a:solidFill>
                <a:srgbClr val="002060"/>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defRPr/>
            </a:pPr>
            <a:endParaRPr lang="en-US" sz="28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265058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9502322" cy="1097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0" descr="Iowans dismiss partisan politics, back Vilsack as next USDA leader |  weareiowa.com">
            <a:extLst>
              <a:ext uri="{FF2B5EF4-FFF2-40B4-BE49-F238E27FC236}">
                <a16:creationId xmlns:a16="http://schemas.microsoft.com/office/drawing/2014/main" id="{4D53BD1C-2AC2-45F0-A5BA-EEA3A5DAD9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9" r="4220"/>
          <a:stretch/>
        </p:blipFill>
        <p:spPr bwMode="auto">
          <a:xfrm>
            <a:off x="4035772" y="10"/>
            <a:ext cx="15471428" cy="10972790"/>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8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307164" cy="109728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DC0C555E-C1C0-431C-A544-98FC92283F55}"/>
              </a:ext>
            </a:extLst>
          </p:cNvPr>
          <p:cNvSpPr txBox="1"/>
          <p:nvPr/>
        </p:nvSpPr>
        <p:spPr>
          <a:xfrm>
            <a:off x="650632" y="2426128"/>
            <a:ext cx="8166107" cy="7848302"/>
          </a:xfrm>
          <a:prstGeom prst="rect">
            <a:avLst/>
          </a:prstGeom>
          <a:noFill/>
        </p:spPr>
        <p:txBody>
          <a:bodyPr wrap="square" lIns="91440" tIns="45720" rIns="91440" bIns="45720" anchor="t">
            <a:spAutoFit/>
          </a:bodyPr>
          <a:lstStyle/>
          <a:p>
            <a:r>
              <a:rPr lang="en-US" sz="3600" b="1">
                <a:solidFill>
                  <a:srgbClr val="FF0000"/>
                </a:solidFill>
                <a:latin typeface="Arial"/>
                <a:cs typeface="Arial"/>
              </a:rPr>
              <a:t>“Frankly, I think it’s up to the dairy industry itself to work through this process.</a:t>
            </a:r>
            <a:r>
              <a:rPr lang="en-US" sz="3600">
                <a:solidFill>
                  <a:schemeClr val="tx2"/>
                </a:solidFill>
                <a:latin typeface="Arial"/>
                <a:cs typeface="Arial"/>
              </a:rPr>
              <a:t> … </a:t>
            </a:r>
            <a:r>
              <a:rPr lang="en-US" sz="3600">
                <a:solidFill>
                  <a:srgbClr val="122B45"/>
                </a:solidFill>
                <a:latin typeface="Arial"/>
                <a:cs typeface="Arial"/>
              </a:rPr>
              <a:t>Dairy needs to get in a room and say, ‘Look, this is not a sustainable process. We’re not happy with the overall results here. How do we change it?’ … But if you all can do that and then come to the [USDA] and say, ‘This is what we think, collectively, will work,’ then I think you’d find the department very anxious to provide the help and assistance to get it done.</a:t>
            </a:r>
            <a:r>
              <a:rPr lang="en-US" sz="3600" b="1">
                <a:solidFill>
                  <a:srgbClr val="FF0000"/>
                </a:solidFill>
                <a:latin typeface="Arial"/>
                <a:cs typeface="Arial"/>
              </a:rPr>
              <a:t>”</a:t>
            </a:r>
          </a:p>
          <a:p>
            <a:r>
              <a:rPr lang="en-US" sz="3600">
                <a:solidFill>
                  <a:srgbClr val="FF0066"/>
                </a:solidFill>
                <a:latin typeface="Arial" panose="020B0604020202020204" pitchFamily="34" charset="0"/>
                <a:cs typeface="Arial" panose="020B0604020202020204" pitchFamily="34" charset="0"/>
              </a:rPr>
              <a:t> </a:t>
            </a:r>
            <a:r>
              <a:rPr lang="en-US" sz="3600" b="1">
                <a:solidFill>
                  <a:srgbClr val="122B45"/>
                </a:solidFill>
                <a:latin typeface="Arial" panose="020B0604020202020204" pitchFamily="34" charset="0"/>
                <a:cs typeface="Arial" panose="020B0604020202020204" pitchFamily="34" charset="0"/>
              </a:rPr>
              <a:t>- Secretary Vilsack, 12/20/21, Hoard’s Dairyman</a:t>
            </a:r>
          </a:p>
        </p:txBody>
      </p:sp>
      <p:sp>
        <p:nvSpPr>
          <p:cNvPr id="6" name="TextBox 5">
            <a:extLst>
              <a:ext uri="{FF2B5EF4-FFF2-40B4-BE49-F238E27FC236}">
                <a16:creationId xmlns:a16="http://schemas.microsoft.com/office/drawing/2014/main" id="{1168F586-318C-4271-A2D4-15B6B841373B}"/>
              </a:ext>
            </a:extLst>
          </p:cNvPr>
          <p:cNvSpPr txBox="1"/>
          <p:nvPr/>
        </p:nvSpPr>
        <p:spPr>
          <a:xfrm>
            <a:off x="650632" y="527429"/>
            <a:ext cx="18361268" cy="1200329"/>
          </a:xfrm>
          <a:prstGeom prst="rect">
            <a:avLst/>
          </a:prstGeom>
          <a:noFill/>
        </p:spPr>
        <p:txBody>
          <a:bodyPr wrap="square">
            <a:spAutoFit/>
          </a:bodyPr>
          <a:lstStyle/>
          <a:p>
            <a:pPr>
              <a:defRPr/>
            </a:pPr>
            <a:r>
              <a:rPr lang="en-US" sz="7200" b="1">
                <a:solidFill>
                  <a:srgbClr val="002060"/>
                </a:solidFill>
                <a:latin typeface="Arial" panose="020B0604020202020204" pitchFamily="34" charset="0"/>
                <a:cs typeface="Arial" panose="020B0604020202020204" pitchFamily="34" charset="0"/>
              </a:rPr>
              <a:t>Opportunity</a:t>
            </a:r>
          </a:p>
        </p:txBody>
      </p:sp>
    </p:spTree>
    <p:extLst>
      <p:ext uri="{BB962C8B-B14F-4D97-AF65-F5344CB8AC3E}">
        <p14:creationId xmlns:p14="http://schemas.microsoft.com/office/powerpoint/2010/main" val="288201629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DFEC87D-E208-4C14-A09C-461B6B393BEE}"/>
              </a:ext>
            </a:extLst>
          </p:cNvPr>
          <p:cNvSpPr>
            <a:spLocks noGrp="1"/>
          </p:cNvSpPr>
          <p:nvPr>
            <p:ph type="title"/>
          </p:nvPr>
        </p:nvSpPr>
        <p:spPr>
          <a:xfrm>
            <a:off x="1341120" y="295688"/>
            <a:ext cx="16824960" cy="2409412"/>
          </a:xfrm>
        </p:spPr>
        <p:txBody>
          <a:bodyPr vert="horz" lIns="91440" tIns="45720" rIns="91440" bIns="45720" rtlCol="0" anchor="ctr">
            <a:normAutofit/>
          </a:bodyPr>
          <a:lstStyle/>
          <a:p>
            <a:pPr defTabSz="914400"/>
            <a:r>
              <a:rPr lang="en-US" sz="7200"/>
              <a:t>U.S. Will Become World’s Dominant Dairy Supplier</a:t>
            </a:r>
          </a:p>
        </p:txBody>
      </p:sp>
      <p:grpSp>
        <p:nvGrpSpPr>
          <p:cNvPr id="4" name="Group 22">
            <a:extLst>
              <a:ext uri="{FF2B5EF4-FFF2-40B4-BE49-F238E27FC236}">
                <a16:creationId xmlns:a16="http://schemas.microsoft.com/office/drawing/2014/main" id="{01F85A75-2B76-4F84-8647-AAFBE4A8AF05}"/>
              </a:ext>
            </a:extLst>
          </p:cNvPr>
          <p:cNvGrpSpPr>
            <a:grpSpLocks/>
          </p:cNvGrpSpPr>
          <p:nvPr/>
        </p:nvGrpSpPr>
        <p:grpSpPr bwMode="auto">
          <a:xfrm>
            <a:off x="4847359" y="2904331"/>
            <a:ext cx="9812482" cy="5164137"/>
            <a:chOff x="522928" y="1064376"/>
            <a:chExt cx="10754672" cy="5129295"/>
          </a:xfrm>
        </p:grpSpPr>
        <p:pic>
          <p:nvPicPr>
            <p:cNvPr id="5" name="Picture 23">
              <a:extLst>
                <a:ext uri="{FF2B5EF4-FFF2-40B4-BE49-F238E27FC236}">
                  <a16:creationId xmlns:a16="http://schemas.microsoft.com/office/drawing/2014/main" id="{622BE421-28FE-4FE3-96D2-C88708AAD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28" y="1064376"/>
              <a:ext cx="10754672" cy="512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a:extLst>
                <a:ext uri="{FF2B5EF4-FFF2-40B4-BE49-F238E27FC236}">
                  <a16:creationId xmlns:a16="http://schemas.microsoft.com/office/drawing/2014/main" id="{D212D87E-9134-4666-A684-B352936B3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1536" y="3686174"/>
              <a:ext cx="2426440" cy="188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ular Callout 9">
              <a:extLst>
                <a:ext uri="{FF2B5EF4-FFF2-40B4-BE49-F238E27FC236}">
                  <a16:creationId xmlns:a16="http://schemas.microsoft.com/office/drawing/2014/main" id="{82A2FB83-C1A9-4BD4-BE6C-ED5AF05DCD2D}"/>
                </a:ext>
              </a:extLst>
            </p:cNvPr>
            <p:cNvSpPr>
              <a:spLocks noChangeArrowheads="1"/>
            </p:cNvSpPr>
            <p:nvPr/>
          </p:nvSpPr>
          <p:spPr bwMode="auto">
            <a:xfrm>
              <a:off x="8748745" y="5502508"/>
              <a:ext cx="2373921" cy="668519"/>
            </a:xfrm>
            <a:prstGeom prst="wedgeRectCallout">
              <a:avLst>
                <a:gd name="adj1" fmla="val 20250"/>
                <a:gd name="adj2" fmla="val -60699"/>
              </a:avLst>
            </a:prstGeom>
            <a:solidFill>
              <a:srgbClr val="ED7D31"/>
            </a:solidFill>
            <a:ln w="12700" algn="ctr">
              <a:solidFill>
                <a:srgbClr val="FFFFFF"/>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122C47"/>
                </a:solidFill>
                <a:effectLst/>
                <a:uLnTx/>
                <a:uFillTx/>
                <a:latin typeface="Arial" panose="020B0604020202020204" pitchFamily="34" charset="0"/>
                <a:ea typeface="ＭＳ Ｐゴシック" panose="020B0600070205080204" pitchFamily="34" charset="-128"/>
                <a:cs typeface="+mn-cs"/>
              </a:endParaRPr>
            </a:p>
          </p:txBody>
        </p:sp>
        <p:sp>
          <p:nvSpPr>
            <p:cNvPr id="8" name="Rectangular Callout 4">
              <a:extLst>
                <a:ext uri="{FF2B5EF4-FFF2-40B4-BE49-F238E27FC236}">
                  <a16:creationId xmlns:a16="http://schemas.microsoft.com/office/drawing/2014/main" id="{AEF5F815-7084-4C6E-995A-15A58DD18457}"/>
                </a:ext>
              </a:extLst>
            </p:cNvPr>
            <p:cNvSpPr/>
            <p:nvPr/>
          </p:nvSpPr>
          <p:spPr>
            <a:xfrm>
              <a:off x="8783763" y="5489033"/>
              <a:ext cx="2304852" cy="667242"/>
            </a:xfrm>
            <a:prstGeom prst="rect">
              <a:avLst/>
            </a:prstGeom>
          </p:spPr>
          <p:style>
            <a:lnRef idx="0">
              <a:scrgbClr r="0" g="0" b="0"/>
            </a:lnRef>
            <a:fillRef idx="0">
              <a:scrgbClr r="0" g="0" b="0"/>
            </a:fillRef>
            <a:effectRef idx="0">
              <a:scrgbClr r="0" g="0" b="0"/>
            </a:effectRef>
            <a:fontRef idx="minor">
              <a:schemeClr val="lt1"/>
            </a:fontRef>
          </p:style>
          <p:txBody>
            <a:bodyPr lIns="72390" tIns="72390" rIns="72390" bIns="72390" spcCol="1270" anchor="ct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a:ln>
                    <a:noFill/>
                  </a:ln>
                  <a:solidFill>
                    <a:prstClr val="white"/>
                  </a:solidFill>
                  <a:effectLst/>
                  <a:uLnTx/>
                  <a:uFillTx/>
                  <a:latin typeface="Arial"/>
                  <a:ea typeface="+mn-ea"/>
                  <a:cs typeface="Arial" panose="020B0604020202020204" pitchFamily="34" charset="0"/>
                </a:rPr>
                <a:t>Dairy Ingredients</a:t>
              </a:r>
            </a:p>
          </p:txBody>
        </p:sp>
      </p:grpSp>
    </p:spTree>
    <p:extLst>
      <p:ext uri="{BB962C8B-B14F-4D97-AF65-F5344CB8AC3E}">
        <p14:creationId xmlns:p14="http://schemas.microsoft.com/office/powerpoint/2010/main" val="637139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8"/>
                                        </p:tgtEl>
                                        <p:attrNameLst>
                                          <p:attrName>style.visibility</p:attrName>
                                        </p:attrNameLst>
                                      </p:cBhvr>
                                      <p:to>
                                        <p:strVal val="visible"/>
                                      </p:to>
                                    </p:set>
                                    <p:animEffect transition="in" filter="fade">
                                      <p:cBhvr>
                                        <p:cTn id="7" dur="7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7200" cy="1097279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earing a mask holding a sign&#10;&#10;Description automatically generated with low confidence">
            <a:extLst>
              <a:ext uri="{FF2B5EF4-FFF2-40B4-BE49-F238E27FC236}">
                <a16:creationId xmlns:a16="http://schemas.microsoft.com/office/drawing/2014/main" id="{BB6EDD06-E4C6-4B77-B087-B671FF241E5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5730"/>
          <a:stretch/>
        </p:blipFill>
        <p:spPr>
          <a:xfrm>
            <a:off x="20" y="1"/>
            <a:ext cx="19507180" cy="10972799"/>
          </a:xfrm>
          <a:prstGeom prst="rect">
            <a:avLst/>
          </a:prstGeom>
          <a:noFill/>
        </p:spPr>
      </p:pic>
      <p:sp>
        <p:nvSpPr>
          <p:cNvPr id="2" name="Title 1">
            <a:extLst>
              <a:ext uri="{FF2B5EF4-FFF2-40B4-BE49-F238E27FC236}">
                <a16:creationId xmlns:a16="http://schemas.microsoft.com/office/drawing/2014/main" id="{92A66D32-55F4-4718-85A7-322C7190B6E8}"/>
              </a:ext>
            </a:extLst>
          </p:cNvPr>
          <p:cNvSpPr>
            <a:spLocks noGrp="1"/>
          </p:cNvSpPr>
          <p:nvPr>
            <p:ph type="title"/>
          </p:nvPr>
        </p:nvSpPr>
        <p:spPr>
          <a:xfrm>
            <a:off x="2438400" y="826477"/>
            <a:ext cx="14630400" cy="1934946"/>
          </a:xfrm>
        </p:spPr>
        <p:txBody>
          <a:bodyPr vert="horz" lIns="91440" tIns="45720" rIns="91440" bIns="45720" rtlCol="0" anchor="b">
            <a:normAutofit fontScale="90000"/>
          </a:bodyPr>
          <a:lstStyle/>
          <a:p>
            <a:pPr algn="ctr" defTabSz="914400"/>
            <a:r>
              <a:rPr lang="en-US" sz="8000">
                <a:solidFill>
                  <a:srgbClr val="FFFFFF"/>
                </a:solidFill>
                <a:latin typeface="Arial"/>
                <a:cs typeface="Arial"/>
              </a:rPr>
              <a:t>#4: People Will Determine </a:t>
            </a:r>
            <a:br>
              <a:rPr lang="en-US" sz="8000"/>
            </a:br>
            <a:r>
              <a:rPr lang="en-US" sz="8000">
                <a:solidFill>
                  <a:srgbClr val="FFFFFF"/>
                </a:solidFill>
                <a:latin typeface="Arial"/>
                <a:cs typeface="Arial"/>
              </a:rPr>
              <a:t>Our Success</a:t>
            </a:r>
          </a:p>
        </p:txBody>
      </p:sp>
    </p:spTree>
    <p:extLst>
      <p:ext uri="{BB962C8B-B14F-4D97-AF65-F5344CB8AC3E}">
        <p14:creationId xmlns:p14="http://schemas.microsoft.com/office/powerpoint/2010/main" val="4023619080"/>
      </p:ext>
    </p:extLst>
  </p:cSld>
  <p:clrMapOvr>
    <a:overrideClrMapping bg1="dk1" tx1="lt1" bg2="dk2" tx2="lt2" accent1="accent1" accent2="accent2" accent3="accent3" accent4="accent4" accent5="accent5" accent6="accent6" hlink="hlink" folHlink="folHlink"/>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E9EBE-C36E-48F6-A01A-A18BDFE0C170}"/>
              </a:ext>
            </a:extLst>
          </p:cNvPr>
          <p:cNvSpPr>
            <a:spLocks noGrp="1"/>
          </p:cNvSpPr>
          <p:nvPr>
            <p:ph type="title"/>
          </p:nvPr>
        </p:nvSpPr>
        <p:spPr>
          <a:xfrm>
            <a:off x="839450" y="329187"/>
            <a:ext cx="18317980" cy="1551640"/>
          </a:xfrm>
        </p:spPr>
        <p:txBody>
          <a:bodyPr>
            <a:noAutofit/>
          </a:bodyPr>
          <a:lstStyle/>
          <a:p>
            <a:r>
              <a:rPr lang="en-US" sz="7200"/>
              <a:t>U.S. Population Growth Lowest in History</a:t>
            </a:r>
          </a:p>
        </p:txBody>
      </p:sp>
      <p:pic>
        <p:nvPicPr>
          <p:cNvPr id="10" name="Picture 1">
            <a:extLst>
              <a:ext uri="{FF2B5EF4-FFF2-40B4-BE49-F238E27FC236}">
                <a16:creationId xmlns:a16="http://schemas.microsoft.com/office/drawing/2014/main" id="{015342AF-8792-455C-8A99-B9893C4F09F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99959" y="1880827"/>
            <a:ext cx="13307281" cy="65836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44411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Image result for statue of liberty photos">
            <a:extLst>
              <a:ext uri="{FF2B5EF4-FFF2-40B4-BE49-F238E27FC236}">
                <a16:creationId xmlns:a16="http://schemas.microsoft.com/office/drawing/2014/main" id="{00C77BE6-184E-4E75-AFE6-985D07270F9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5439"/>
          <a:stretch/>
        </p:blipFill>
        <p:spPr bwMode="auto">
          <a:xfrm>
            <a:off x="-6" y="-4"/>
            <a:ext cx="19507199" cy="109695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1742AC5-DC0B-4E73-94A4-6D406D4FEC6E}"/>
              </a:ext>
            </a:extLst>
          </p:cNvPr>
          <p:cNvSpPr txBox="1"/>
          <p:nvPr/>
        </p:nvSpPr>
        <p:spPr>
          <a:xfrm>
            <a:off x="1648919" y="7120984"/>
            <a:ext cx="16689092" cy="3166016"/>
          </a:xfrm>
          <a:prstGeom prst="rect">
            <a:avLst/>
          </a:prstGeom>
        </p:spPr>
        <p:txBody>
          <a:bodyPr vert="horz" lIns="91440" tIns="45720" rIns="91440" bIns="45720" rtlCol="0" anchor="t">
            <a:normAutofit lnSpcReduction="10000"/>
          </a:bodyPr>
          <a:lstStyle/>
          <a:p>
            <a:pPr algn="ctr" defTabSz="914400">
              <a:lnSpc>
                <a:spcPct val="90000"/>
              </a:lnSpc>
              <a:spcBef>
                <a:spcPct val="0"/>
              </a:spcBef>
              <a:spcAft>
                <a:spcPts val="600"/>
              </a:spcAft>
              <a:defRPr/>
            </a:pPr>
            <a:r>
              <a:rPr lang="en-US" sz="5400" b="1" kern="1200">
                <a:latin typeface="Arial"/>
                <a:ea typeface="+mj-ea"/>
                <a:cs typeface="Arial"/>
              </a:rPr>
              <a:t>For the United States and U.S. Dairy to Compete, Immigration Reform Must Happen Within </a:t>
            </a:r>
            <a:r>
              <a:rPr lang="en-US" sz="5400" b="1">
                <a:latin typeface="Arial"/>
                <a:ea typeface="+mj-ea"/>
                <a:cs typeface="Arial"/>
              </a:rPr>
              <a:t>5</a:t>
            </a:r>
            <a:r>
              <a:rPr lang="en-US" sz="5400" b="1" kern="1200">
                <a:latin typeface="Arial"/>
                <a:ea typeface="+mj-ea"/>
                <a:cs typeface="Arial"/>
              </a:rPr>
              <a:t> Years</a:t>
            </a:r>
          </a:p>
          <a:p>
            <a:pPr algn="ctr" defTabSz="914400">
              <a:lnSpc>
                <a:spcPct val="90000"/>
              </a:lnSpc>
              <a:spcBef>
                <a:spcPct val="0"/>
              </a:spcBef>
              <a:spcAft>
                <a:spcPts val="600"/>
              </a:spcAft>
              <a:defRPr/>
            </a:pPr>
            <a:endParaRPr lang="en-US" sz="5400" b="1">
              <a:latin typeface="Arial" panose="020B0604020202020204" pitchFamily="34" charset="0"/>
              <a:ea typeface="+mj-ea"/>
              <a:cs typeface="Arial" panose="020B0604020202020204" pitchFamily="34" charset="0"/>
            </a:endParaRPr>
          </a:p>
          <a:p>
            <a:pPr algn="ctr" defTabSz="914400">
              <a:lnSpc>
                <a:spcPct val="90000"/>
              </a:lnSpc>
              <a:spcBef>
                <a:spcPct val="0"/>
              </a:spcBef>
              <a:spcAft>
                <a:spcPts val="600"/>
              </a:spcAft>
              <a:defRPr/>
            </a:pPr>
            <a:r>
              <a:rPr lang="en-US" sz="5400" b="1" kern="1200">
                <a:latin typeface="Arial"/>
                <a:ea typeface="+mj-ea"/>
                <a:cs typeface="Arial"/>
              </a:rPr>
              <a:t>But Who Will </a:t>
            </a:r>
            <a:r>
              <a:rPr lang="en-US" sz="5400" b="1" kern="1200">
                <a:solidFill>
                  <a:srgbClr val="FF0066"/>
                </a:solidFill>
                <a:latin typeface="Arial"/>
                <a:ea typeface="+mj-ea"/>
                <a:cs typeface="Arial"/>
              </a:rPr>
              <a:t>Lead?</a:t>
            </a:r>
          </a:p>
          <a:p>
            <a:pPr algn="ctr" defTabSz="914400">
              <a:lnSpc>
                <a:spcPct val="90000"/>
              </a:lnSpc>
              <a:spcBef>
                <a:spcPct val="0"/>
              </a:spcBef>
              <a:spcAft>
                <a:spcPts val="600"/>
              </a:spcAft>
              <a:defRPr/>
            </a:pPr>
            <a:endParaRPr lang="en-US" sz="5400" b="1" kern="1200">
              <a:solidFill>
                <a:schemeClr val="tx1"/>
              </a:solidFill>
              <a:latin typeface="Arial" panose="020B0604020202020204" pitchFamily="34" charset="0"/>
              <a:ea typeface="+mj-ea"/>
              <a:cs typeface="Arial" panose="020B0604020202020204" pitchFamily="34" charset="0"/>
            </a:endParaRPr>
          </a:p>
        </p:txBody>
      </p:sp>
      <p:sp>
        <p:nvSpPr>
          <p:cNvPr id="12322" name="Oval 164">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9190" y="1332630"/>
            <a:ext cx="5281574" cy="528157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98" name="Picture 10" descr="Free Photo Silhouette Woman Alone Chair Think Business - Woman In Chair  Silhouette Transparent PNG - 438x720 - Free Download on NicePNG">
            <a:extLst>
              <a:ext uri="{FF2B5EF4-FFF2-40B4-BE49-F238E27FC236}">
                <a16:creationId xmlns:a16="http://schemas.microsoft.com/office/drawing/2014/main" id="{8C5BE8AD-194D-44CC-8445-ED3ACBE54D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500"/>
          <a:stretch/>
        </p:blipFill>
        <p:spPr bwMode="auto">
          <a:xfrm>
            <a:off x="1432537" y="1595977"/>
            <a:ext cx="4754880" cy="475488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extLst>
            <a:ext uri="{909E8E84-426E-40DD-AFC4-6F175D3DCCD1}">
              <a14:hiddenFill xmlns:a14="http://schemas.microsoft.com/office/drawing/2010/main">
                <a:solidFill>
                  <a:srgbClr val="FFFFFF"/>
                </a:solidFill>
              </a14:hiddenFill>
            </a:ext>
          </a:extLst>
        </p:spPr>
      </p:pic>
      <p:sp>
        <p:nvSpPr>
          <p:cNvPr id="12323" name="Oval 166">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12814" y="1332630"/>
            <a:ext cx="5281574" cy="528157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Progressives&amp;#39; Efforts at Immigration Reform Halted as Joe Manchin Withholds  Support">
            <a:extLst>
              <a:ext uri="{FF2B5EF4-FFF2-40B4-BE49-F238E27FC236}">
                <a16:creationId xmlns:a16="http://schemas.microsoft.com/office/drawing/2014/main" id="{4E008773-667B-4C81-98EC-61A1D62593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74" r="8278" b="3"/>
          <a:stretch/>
        </p:blipFill>
        <p:spPr bwMode="auto">
          <a:xfrm>
            <a:off x="7376161" y="1595977"/>
            <a:ext cx="4754880" cy="475488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extLst>
            <a:ext uri="{909E8E84-426E-40DD-AFC4-6F175D3DCCD1}">
              <a14:hiddenFill xmlns:a14="http://schemas.microsoft.com/office/drawing/2010/main">
                <a:solidFill>
                  <a:srgbClr val="FFFFFF"/>
                </a:solidFill>
              </a14:hiddenFill>
            </a:ext>
          </a:extLst>
        </p:spPr>
      </p:pic>
      <p:sp>
        <p:nvSpPr>
          <p:cNvPr id="12324" name="Oval 168">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56436" y="1332630"/>
            <a:ext cx="5281575" cy="528157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92" name="Picture 4" descr="Mitch McConnell">
            <a:extLst>
              <a:ext uri="{FF2B5EF4-FFF2-40B4-BE49-F238E27FC236}">
                <a16:creationId xmlns:a16="http://schemas.microsoft.com/office/drawing/2014/main" id="{8237B913-FFDD-414E-954E-766B61072B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499" r="12752" b="3"/>
          <a:stretch/>
        </p:blipFill>
        <p:spPr bwMode="auto">
          <a:xfrm>
            <a:off x="13319784" y="1595977"/>
            <a:ext cx="4754880" cy="475488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CCF2688-48EA-4C44-A5A3-71786DCC5291}"/>
              </a:ext>
            </a:extLst>
          </p:cNvPr>
          <p:cNvSpPr txBox="1"/>
          <p:nvPr/>
        </p:nvSpPr>
        <p:spPr>
          <a:xfrm>
            <a:off x="3305908" y="2778369"/>
            <a:ext cx="703384" cy="1200329"/>
          </a:xfrm>
          <a:prstGeom prst="rect">
            <a:avLst/>
          </a:prstGeom>
          <a:noFill/>
        </p:spPr>
        <p:txBody>
          <a:bodyPr wrap="square" rtlCol="0">
            <a:spAutoFit/>
          </a:bodyPr>
          <a:lstStyle/>
          <a:p>
            <a:r>
              <a:rPr lang="en-US" sz="7200" b="1">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78942053"/>
      </p:ext>
    </p:extLst>
  </p:cSld>
  <p:clrMapOvr>
    <a:overrideClrMapping bg1="dk1" tx1="lt1" bg2="dk2" tx2="lt2" accent1="accent1" accent2="accent2" accent3="accent3" accent4="accent4" accent5="accent5" accent6="accent6" hlink="hlink" folHlink="folHlink"/>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59705-803E-FA46-B9AF-5865AA0E245B}"/>
              </a:ext>
            </a:extLst>
          </p:cNvPr>
          <p:cNvSpPr>
            <a:spLocks noGrp="1"/>
          </p:cNvSpPr>
          <p:nvPr>
            <p:ph type="title"/>
          </p:nvPr>
        </p:nvSpPr>
        <p:spPr>
          <a:xfrm>
            <a:off x="467994" y="886325"/>
            <a:ext cx="7814360" cy="1345303"/>
          </a:xfrm>
        </p:spPr>
        <p:txBody>
          <a:bodyPr>
            <a:normAutofit fontScale="90000"/>
          </a:bodyPr>
          <a:lstStyle/>
          <a:p>
            <a:r>
              <a:rPr lang="en-US" sz="7200"/>
              <a:t>The Older Guard Is Leaving Us</a:t>
            </a:r>
            <a:endParaRPr lang="en-US" sz="7200">
              <a:solidFill>
                <a:srgbClr val="FF0066"/>
              </a:solidFill>
            </a:endParaRPr>
          </a:p>
        </p:txBody>
      </p:sp>
      <p:pic>
        <p:nvPicPr>
          <p:cNvPr id="9" name="Picture 6" descr="Sen. Pat Roberts of Kansas announces he won&amp;#39;t seek reelection in 2020 - The  Washington Post">
            <a:extLst>
              <a:ext uri="{FF2B5EF4-FFF2-40B4-BE49-F238E27FC236}">
                <a16:creationId xmlns:a16="http://schemas.microsoft.com/office/drawing/2014/main" id="{E1758A6E-AB7C-405C-B8A7-17E4529B7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3488" y="685800"/>
            <a:ext cx="4959350" cy="3286125"/>
          </a:xfrm>
          <a:prstGeom prst="rect">
            <a:avLst/>
          </a:prstGeom>
          <a:extLst>
            <a:ext uri="{909E8E84-426E-40DD-AFC4-6F175D3DCCD1}">
              <a14:hiddenFill xmlns:a14="http://schemas.microsoft.com/office/drawing/2010/main">
                <a:solidFill>
                  <a:srgbClr val="FFFFFF"/>
                </a:solidFill>
              </a14:hiddenFill>
            </a:ext>
          </a:extLst>
        </p:spPr>
      </p:pic>
      <p:pic>
        <p:nvPicPr>
          <p:cNvPr id="10" name="Picture 8" descr="6 things aging farmers can do today for their health and safety">
            <a:extLst>
              <a:ext uri="{FF2B5EF4-FFF2-40B4-BE49-F238E27FC236}">
                <a16:creationId xmlns:a16="http://schemas.microsoft.com/office/drawing/2014/main" id="{0710C7FD-6C7D-46C7-A7AF-D50218EE5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69988" y="685800"/>
            <a:ext cx="4989513" cy="3286125"/>
          </a:xfrm>
          <a:prstGeom prst="rect">
            <a:avLst/>
          </a:prstGeom>
          <a:extLst>
            <a:ext uri="{909E8E84-426E-40DD-AFC4-6F175D3DCCD1}">
              <a14:hiddenFill xmlns:a14="http://schemas.microsoft.com/office/drawing/2010/main">
                <a:solidFill>
                  <a:srgbClr val="FFFFFF"/>
                </a:solidFill>
              </a14:hiddenFill>
            </a:ext>
          </a:extLst>
        </p:spPr>
      </p:pic>
      <p:pic>
        <p:nvPicPr>
          <p:cNvPr id="11" name="Picture 2" descr="Collin Peterson - Wikipedia">
            <a:extLst>
              <a:ext uri="{FF2B5EF4-FFF2-40B4-BE49-F238E27FC236}">
                <a16:creationId xmlns:a16="http://schemas.microsoft.com/office/drawing/2014/main" id="{ADAF017F-0E16-4834-81C9-BD6CF9A0D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3488" y="4030663"/>
            <a:ext cx="3338513" cy="4386263"/>
          </a:xfrm>
          <a:prstGeom prst="rect">
            <a:avLst/>
          </a:prstGeom>
          <a:extLst>
            <a:ext uri="{909E8E84-426E-40DD-AFC4-6F175D3DCCD1}">
              <a14:hiddenFill xmlns:a14="http://schemas.microsoft.com/office/drawing/2010/main">
                <a:solidFill>
                  <a:srgbClr val="FFFFFF"/>
                </a:solidFill>
              </a14:hiddenFill>
            </a:ext>
          </a:extLst>
        </p:spPr>
      </p:pic>
      <p:pic>
        <p:nvPicPr>
          <p:cNvPr id="12" name="Picture 4" descr="Senate Appropriations Chair Sen. Patrick Leahy (D-Vt.) speaks during a Senate Appropriations Committee hearing to examine the American Jobs Plan, focusing on infrastructure, climate change, and investing in our nations future on April 20, 2021 in Washington, DC. ">
            <a:extLst>
              <a:ext uri="{FF2B5EF4-FFF2-40B4-BE49-F238E27FC236}">
                <a16:creationId xmlns:a16="http://schemas.microsoft.com/office/drawing/2014/main" id="{B64A7645-4562-4303-A86E-129CD584BF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49150" y="4030663"/>
            <a:ext cx="6610350" cy="4386263"/>
          </a:xfrm>
          <a:prstGeom prst="rect">
            <a:avLst/>
          </a:prstGeom>
          <a:extLst>
            <a:ext uri="{909E8E84-426E-40DD-AFC4-6F175D3DCCD1}">
              <a14:hiddenFill xmlns:a14="http://schemas.microsoft.com/office/drawing/2010/main">
                <a:solidFill>
                  <a:srgbClr val="FFFFFF"/>
                </a:solidFill>
              </a14:hiddenFill>
            </a:ext>
          </a:extLst>
        </p:spPr>
      </p:pic>
      <p:pic>
        <p:nvPicPr>
          <p:cNvPr id="13322" name="Picture 10" descr="John McCain - Wife, Politics &amp;amp; Military Service - Biography">
            <a:extLst>
              <a:ext uri="{FF2B5EF4-FFF2-40B4-BE49-F238E27FC236}">
                <a16:creationId xmlns:a16="http://schemas.microsoft.com/office/drawing/2014/main" id="{ADA78333-2646-4351-9D5B-4CF4E646BD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0075" y="4030663"/>
            <a:ext cx="4386263" cy="438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8802"/>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9502322" cy="1097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10;&#10;Description automatically generated">
            <a:extLst>
              <a:ext uri="{FF2B5EF4-FFF2-40B4-BE49-F238E27FC236}">
                <a16:creationId xmlns:a16="http://schemas.microsoft.com/office/drawing/2014/main" id="{9FD7C2A8-1792-4106-9338-E08290796918}"/>
              </a:ext>
            </a:extLst>
          </p:cNvPr>
          <p:cNvPicPr>
            <a:picLocks noChangeAspect="1"/>
          </p:cNvPicPr>
          <p:nvPr/>
        </p:nvPicPr>
        <p:blipFill rotWithShape="1">
          <a:blip r:embed="rId3"/>
          <a:srcRect t="14900" b="12752"/>
          <a:stretch/>
        </p:blipFill>
        <p:spPr>
          <a:xfrm>
            <a:off x="-4875" y="10"/>
            <a:ext cx="19507198" cy="10972790"/>
          </a:xfrm>
          <a:prstGeom prst="rect">
            <a:avLst/>
          </a:prstGeom>
        </p:spPr>
      </p:pic>
      <p:sp>
        <p:nvSpPr>
          <p:cNvPr id="14"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32163"/>
            <a:ext cx="19507198" cy="5059433"/>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584999-FA5E-4B07-B6E0-E88D4360D0E4}"/>
              </a:ext>
            </a:extLst>
          </p:cNvPr>
          <p:cNvSpPr txBox="1"/>
          <p:nvPr/>
        </p:nvSpPr>
        <p:spPr>
          <a:xfrm>
            <a:off x="4393917" y="0"/>
            <a:ext cx="16093440" cy="340738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lnSpc>
                <a:spcPct val="90000"/>
              </a:lnSpc>
              <a:spcBef>
                <a:spcPct val="0"/>
              </a:spcBef>
              <a:spcAft>
                <a:spcPts val="600"/>
              </a:spcAft>
              <a:defRPr/>
            </a:pPr>
            <a:r>
              <a:rPr lang="en-US" sz="11500" b="1">
                <a:solidFill>
                  <a:srgbClr val="FF0066"/>
                </a:solidFill>
                <a:latin typeface="Arial" panose="020B0604020202020204" pitchFamily="34" charset="0"/>
                <a:ea typeface="+mj-ea"/>
                <a:cs typeface="Arial" panose="020B0604020202020204" pitchFamily="34" charset="0"/>
              </a:rPr>
              <a:t>YOU Must Lead</a:t>
            </a:r>
          </a:p>
          <a:p>
            <a:pPr algn="ctr" defTabSz="914400">
              <a:lnSpc>
                <a:spcPct val="90000"/>
              </a:lnSpc>
              <a:spcBef>
                <a:spcPct val="0"/>
              </a:spcBef>
              <a:spcAft>
                <a:spcPts val="600"/>
              </a:spcAft>
              <a:defRPr/>
            </a:pPr>
            <a:endParaRPr lang="en-US" sz="8300" b="1">
              <a:solidFill>
                <a:srgbClr val="FFFFFF"/>
              </a:solidFill>
              <a:latin typeface="+mj-lt"/>
              <a:ea typeface="+mj-ea"/>
              <a:cs typeface="+mj-cs"/>
            </a:endParaRPr>
          </a:p>
        </p:txBody>
      </p:sp>
    </p:spTree>
    <p:extLst>
      <p:ext uri="{BB962C8B-B14F-4D97-AF65-F5344CB8AC3E}">
        <p14:creationId xmlns:p14="http://schemas.microsoft.com/office/powerpoint/2010/main" val="238445295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9502322" cy="1097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32163"/>
            <a:ext cx="19507198" cy="5059433"/>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swimsuit&#10;&#10;Description automatically generated">
            <a:extLst>
              <a:ext uri="{FF2B5EF4-FFF2-40B4-BE49-F238E27FC236}">
                <a16:creationId xmlns:a16="http://schemas.microsoft.com/office/drawing/2014/main" id="{3ABC9B33-75E3-4BE0-97C2-3D1A8A0B9D2D}"/>
              </a:ext>
            </a:extLst>
          </p:cNvPr>
          <p:cNvPicPr>
            <a:picLocks noChangeAspect="1"/>
          </p:cNvPicPr>
          <p:nvPr/>
        </p:nvPicPr>
        <p:blipFill rotWithShape="1">
          <a:blip r:embed="rId3">
            <a:alphaModFix/>
          </a:blip>
          <a:srcRect l="-24" t="15726" r="99" b="-15726"/>
          <a:stretch/>
        </p:blipFill>
        <p:spPr>
          <a:xfrm>
            <a:off x="-111210" y="-19830"/>
            <a:ext cx="19613532" cy="13056207"/>
          </a:xfrm>
          <a:prstGeom prst="rect">
            <a:avLst/>
          </a:prstGeom>
        </p:spPr>
      </p:pic>
      <p:sp>
        <p:nvSpPr>
          <p:cNvPr id="11" name="Title 1">
            <a:extLst>
              <a:ext uri="{FF2B5EF4-FFF2-40B4-BE49-F238E27FC236}">
                <a16:creationId xmlns:a16="http://schemas.microsoft.com/office/drawing/2014/main" id="{AB0A674E-727D-4E46-9FD4-FC2C95A0D4F7}"/>
              </a:ext>
            </a:extLst>
          </p:cNvPr>
          <p:cNvSpPr>
            <a:spLocks noGrp="1"/>
          </p:cNvSpPr>
          <p:nvPr>
            <p:ph type="title"/>
          </p:nvPr>
        </p:nvSpPr>
        <p:spPr>
          <a:xfrm>
            <a:off x="1527048" y="4132219"/>
            <a:ext cx="16093440" cy="2708361"/>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8300">
                <a:solidFill>
                  <a:srgbClr val="FFFFFF"/>
                </a:solidFill>
              </a:rPr>
              <a:t>Let’s Stand United </a:t>
            </a:r>
            <a:br>
              <a:rPr lang="en-US" sz="8300">
                <a:solidFill>
                  <a:srgbClr val="FFFFFF"/>
                </a:solidFill>
              </a:rPr>
            </a:br>
            <a:r>
              <a:rPr lang="en-US" sz="8300">
                <a:solidFill>
                  <a:srgbClr val="FFFFFF"/>
                </a:solidFill>
              </a:rPr>
              <a:t>As One Dairy Industry</a:t>
            </a:r>
          </a:p>
        </p:txBody>
      </p:sp>
    </p:spTree>
    <p:extLst>
      <p:ext uri="{BB962C8B-B14F-4D97-AF65-F5344CB8AC3E}">
        <p14:creationId xmlns:p14="http://schemas.microsoft.com/office/powerpoint/2010/main" val="3488107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7200" cy="10972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68062" y="2268061"/>
            <a:ext cx="11001309" cy="646519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592" y="4256757"/>
            <a:ext cx="6968950" cy="6461765"/>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889411" y="2620936"/>
            <a:ext cx="10972115" cy="5730242"/>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95768" y="1922099"/>
            <a:ext cx="7693283" cy="65418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Text&#10;&#10;Description automatically generated">
            <a:extLst>
              <a:ext uri="{FF2B5EF4-FFF2-40B4-BE49-F238E27FC236}">
                <a16:creationId xmlns:a16="http://schemas.microsoft.com/office/drawing/2014/main" id="{12279021-4B7C-4209-8F37-7ACA4E52BEA3}"/>
              </a:ext>
            </a:extLst>
          </p:cNvPr>
          <p:cNvPicPr>
            <a:picLocks noChangeAspect="1"/>
          </p:cNvPicPr>
          <p:nvPr/>
        </p:nvPicPr>
        <p:blipFill>
          <a:blip r:embed="rId3"/>
          <a:stretch>
            <a:fillRect/>
          </a:stretch>
        </p:blipFill>
        <p:spPr>
          <a:xfrm>
            <a:off x="6465188" y="-9842"/>
            <a:ext cx="13042012" cy="11001310"/>
          </a:xfrm>
          <a:prstGeom prst="rect">
            <a:avLst/>
          </a:prstGeom>
        </p:spPr>
      </p:pic>
      <p:pic>
        <p:nvPicPr>
          <p:cNvPr id="7" name="Picture 4">
            <a:extLst>
              <a:ext uri="{FF2B5EF4-FFF2-40B4-BE49-F238E27FC236}">
                <a16:creationId xmlns:a16="http://schemas.microsoft.com/office/drawing/2014/main" id="{D871C6EC-59ED-4E61-AC4C-708C5CCB8E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079" y="1809750"/>
            <a:ext cx="4827608"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156591"/>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27859-379D-FB45-A8C2-D079048ABE90}"/>
              </a:ext>
            </a:extLst>
          </p:cNvPr>
          <p:cNvSpPr>
            <a:spLocks noGrp="1"/>
          </p:cNvSpPr>
          <p:nvPr>
            <p:ph type="ctrTitle"/>
          </p:nvPr>
        </p:nvSpPr>
        <p:spPr/>
        <p:txBody>
          <a:bodyPr>
            <a:normAutofit fontScale="90000"/>
          </a:bodyPr>
          <a:lstStyle/>
          <a:p>
            <a:r>
              <a:rPr lang="en-US">
                <a:solidFill>
                  <a:srgbClr val="FF0000"/>
                </a:solidFill>
              </a:rPr>
              <a:t>Together,</a:t>
            </a:r>
            <a:r>
              <a:rPr lang="en-US"/>
              <a:t> we are making a Difference for Dairy</a:t>
            </a:r>
          </a:p>
        </p:txBody>
      </p:sp>
      <p:sp>
        <p:nvSpPr>
          <p:cNvPr id="4" name="Title 1">
            <a:extLst>
              <a:ext uri="{FF2B5EF4-FFF2-40B4-BE49-F238E27FC236}">
                <a16:creationId xmlns:a16="http://schemas.microsoft.com/office/drawing/2014/main" id="{7CB5D120-AFF1-4D53-8D34-804AF60A8142}"/>
              </a:ext>
            </a:extLst>
          </p:cNvPr>
          <p:cNvSpPr txBox="1">
            <a:spLocks/>
          </p:cNvSpPr>
          <p:nvPr/>
        </p:nvSpPr>
        <p:spPr>
          <a:xfrm>
            <a:off x="1219200" y="5117802"/>
            <a:ext cx="17068800" cy="2242189"/>
          </a:xfrm>
          <a:prstGeom prst="rect">
            <a:avLst/>
          </a:prstGeom>
        </p:spPr>
        <p:txBody>
          <a:bodyPr vert="horz" lIns="91440" tIns="45720" rIns="91440" bIns="45720" rtlCol="0" anchor="b">
            <a:normAutofit fontScale="97500"/>
          </a:bodyPr>
          <a:lstStyle>
            <a:lvl1pPr algn="ctr" defTabSz="1463040" rtl="0" eaLnBrk="1" latinLnBrk="0" hangingPunct="1">
              <a:lnSpc>
                <a:spcPct val="90000"/>
              </a:lnSpc>
              <a:spcBef>
                <a:spcPct val="0"/>
              </a:spcBef>
              <a:buNone/>
              <a:defRPr sz="11500" b="1" kern="1200">
                <a:solidFill>
                  <a:srgbClr val="122B45"/>
                </a:solidFill>
                <a:latin typeface="Arial" panose="020B0604020202020204" pitchFamily="34" charset="0"/>
                <a:ea typeface="+mj-ea"/>
                <a:cs typeface="Arial" panose="020B0604020202020204" pitchFamily="34" charset="0"/>
              </a:defRPr>
            </a:lvl1pPr>
          </a:lstStyle>
          <a:p>
            <a:r>
              <a:rPr lang="en-US"/>
              <a:t>Thank You!</a:t>
            </a:r>
            <a:endParaRPr lang="en-US">
              <a:solidFill>
                <a:srgbClr val="FF0000"/>
              </a:solidFill>
            </a:endParaRPr>
          </a:p>
        </p:txBody>
      </p:sp>
    </p:spTree>
    <p:extLst>
      <p:ext uri="{BB962C8B-B14F-4D97-AF65-F5344CB8AC3E}">
        <p14:creationId xmlns:p14="http://schemas.microsoft.com/office/powerpoint/2010/main" val="1415238354"/>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016030"/>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9D3B9-8425-40CA-BB7F-A7389A53500F}"/>
              </a:ext>
            </a:extLst>
          </p:cNvPr>
          <p:cNvSpPr>
            <a:spLocks noGrp="1"/>
          </p:cNvSpPr>
          <p:nvPr>
            <p:ph type="ctrTitle"/>
          </p:nvPr>
        </p:nvSpPr>
        <p:spPr/>
        <p:txBody>
          <a:bodyPr/>
          <a:lstStyle/>
          <a:p>
            <a:r>
              <a:rPr lang="en-US"/>
              <a:t>BACK UP SLIDES</a:t>
            </a:r>
          </a:p>
        </p:txBody>
      </p:sp>
    </p:spTree>
    <p:extLst>
      <p:ext uri="{BB962C8B-B14F-4D97-AF65-F5344CB8AC3E}">
        <p14:creationId xmlns:p14="http://schemas.microsoft.com/office/powerpoint/2010/main" val="609609559"/>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hart, bar chart&#10;&#10;Description automatically generated">
            <a:extLst>
              <a:ext uri="{FF2B5EF4-FFF2-40B4-BE49-F238E27FC236}">
                <a16:creationId xmlns:a16="http://schemas.microsoft.com/office/drawing/2014/main" id="{B2AD1200-4FAD-4A62-B3FD-BF04156149D3}"/>
              </a:ext>
            </a:extLst>
          </p:cNvPr>
          <p:cNvPicPr>
            <a:picLocks noChangeAspect="1"/>
          </p:cNvPicPr>
          <p:nvPr/>
        </p:nvPicPr>
        <p:blipFill>
          <a:blip r:embed="rId3"/>
          <a:stretch>
            <a:fillRect/>
          </a:stretch>
        </p:blipFill>
        <p:spPr>
          <a:xfrm>
            <a:off x="1866900" y="1"/>
            <a:ext cx="15278100" cy="8592858"/>
          </a:xfrm>
          <a:prstGeom prst="rect">
            <a:avLst/>
          </a:prstGeom>
        </p:spPr>
      </p:pic>
      <p:sp>
        <p:nvSpPr>
          <p:cNvPr id="22" name="TextBox 21">
            <a:extLst>
              <a:ext uri="{FF2B5EF4-FFF2-40B4-BE49-F238E27FC236}">
                <a16:creationId xmlns:a16="http://schemas.microsoft.com/office/drawing/2014/main" id="{8055E6F0-2815-439F-8C48-1F37F3C01D0D}"/>
              </a:ext>
            </a:extLst>
          </p:cNvPr>
          <p:cNvSpPr txBox="1"/>
          <p:nvPr/>
        </p:nvSpPr>
        <p:spPr>
          <a:xfrm>
            <a:off x="16306800" y="7524750"/>
            <a:ext cx="1181100" cy="1068109"/>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768284911"/>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7200" cy="10972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68062" y="2268061"/>
            <a:ext cx="11001309" cy="646519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592" y="4256757"/>
            <a:ext cx="6968950" cy="6461765"/>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889411" y="2620936"/>
            <a:ext cx="10972115" cy="5730242"/>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95768" y="1922099"/>
            <a:ext cx="7693283" cy="65418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4">
            <a:extLst>
              <a:ext uri="{FF2B5EF4-FFF2-40B4-BE49-F238E27FC236}">
                <a16:creationId xmlns:a16="http://schemas.microsoft.com/office/drawing/2014/main" id="{D871C6EC-59ED-4E61-AC4C-708C5CCB8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79" y="1809750"/>
            <a:ext cx="4827608" cy="58674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2EFAA090-67D9-420B-AA24-07B1C22506D0}"/>
              </a:ext>
            </a:extLst>
          </p:cNvPr>
          <p:cNvSpPr>
            <a:spLocks noGrp="1"/>
          </p:cNvSpPr>
          <p:nvPr>
            <p:ph type="title"/>
          </p:nvPr>
        </p:nvSpPr>
        <p:spPr>
          <a:xfrm>
            <a:off x="6715696" y="576856"/>
            <a:ext cx="12059979" cy="1551886"/>
          </a:xfrm>
        </p:spPr>
        <p:txBody>
          <a:bodyPr>
            <a:noAutofit/>
          </a:bodyPr>
          <a:lstStyle/>
          <a:p>
            <a:pPr algn="ctr"/>
            <a:r>
              <a:rPr lang="en-US" sz="7200"/>
              <a:t>IDFA People Strategy </a:t>
            </a:r>
          </a:p>
        </p:txBody>
      </p:sp>
      <p:sp>
        <p:nvSpPr>
          <p:cNvPr id="2" name="TextBox 1">
            <a:extLst>
              <a:ext uri="{FF2B5EF4-FFF2-40B4-BE49-F238E27FC236}">
                <a16:creationId xmlns:a16="http://schemas.microsoft.com/office/drawing/2014/main" id="{EF2F3390-87BF-40EF-B553-800B59604B4B}"/>
              </a:ext>
            </a:extLst>
          </p:cNvPr>
          <p:cNvSpPr txBox="1"/>
          <p:nvPr/>
        </p:nvSpPr>
        <p:spPr>
          <a:xfrm>
            <a:off x="8324850" y="3333750"/>
            <a:ext cx="9620250" cy="1446550"/>
          </a:xfrm>
          <a:prstGeom prst="rect">
            <a:avLst/>
          </a:prstGeom>
          <a:noFill/>
        </p:spPr>
        <p:txBody>
          <a:bodyPr wrap="square" rtlCol="0">
            <a:spAutoFit/>
          </a:bodyPr>
          <a:lstStyle/>
          <a:p>
            <a:pPr algn="ctr"/>
            <a:r>
              <a:rPr lang="en-US" sz="4400">
                <a:solidFill>
                  <a:srgbClr val="FF0000"/>
                </a:solidFill>
              </a:rPr>
              <a:t>TBD Video – Video does not include Dairy Diversity Coalition </a:t>
            </a:r>
          </a:p>
        </p:txBody>
      </p:sp>
    </p:spTree>
    <p:extLst>
      <p:ext uri="{BB962C8B-B14F-4D97-AF65-F5344CB8AC3E}">
        <p14:creationId xmlns:p14="http://schemas.microsoft.com/office/powerpoint/2010/main" val="1131669834"/>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055E6F0-2815-439F-8C48-1F37F3C01D0D}"/>
              </a:ext>
            </a:extLst>
          </p:cNvPr>
          <p:cNvSpPr txBox="1"/>
          <p:nvPr/>
        </p:nvSpPr>
        <p:spPr>
          <a:xfrm>
            <a:off x="16306800" y="7524750"/>
            <a:ext cx="1181100" cy="1068109"/>
          </a:xfrm>
          <a:prstGeom prst="rect">
            <a:avLst/>
          </a:prstGeom>
          <a:solidFill>
            <a:schemeClr val="bg1"/>
          </a:solidFill>
        </p:spPr>
        <p:txBody>
          <a:bodyPr wrap="square" rtlCol="0">
            <a:spAutoFit/>
          </a:bodyPr>
          <a:lstStyle/>
          <a:p>
            <a:endParaRPr lang="en-US"/>
          </a:p>
        </p:txBody>
      </p:sp>
      <p:sp>
        <p:nvSpPr>
          <p:cNvPr id="4" name="Title 1">
            <a:extLst>
              <a:ext uri="{FF2B5EF4-FFF2-40B4-BE49-F238E27FC236}">
                <a16:creationId xmlns:a16="http://schemas.microsoft.com/office/drawing/2014/main" id="{8813EBE1-71EE-43A4-A0C0-F56E4ECB83DD}"/>
              </a:ext>
            </a:extLst>
          </p:cNvPr>
          <p:cNvSpPr>
            <a:spLocks noGrp="1"/>
          </p:cNvSpPr>
          <p:nvPr>
            <p:ph type="title"/>
          </p:nvPr>
        </p:nvSpPr>
        <p:spPr>
          <a:xfrm>
            <a:off x="1143000" y="367306"/>
            <a:ext cx="17632675" cy="1551886"/>
          </a:xfrm>
        </p:spPr>
        <p:txBody>
          <a:bodyPr>
            <a:noAutofit/>
          </a:bodyPr>
          <a:lstStyle/>
          <a:p>
            <a:r>
              <a:rPr lang="en-US" sz="7200">
                <a:solidFill>
                  <a:schemeClr val="accent1">
                    <a:lumMod val="50000"/>
                  </a:schemeClr>
                </a:solidFill>
              </a:rPr>
              <a:t>Is Our Glass Half Full … </a:t>
            </a:r>
            <a:r>
              <a:rPr lang="en-US" sz="7200">
                <a:solidFill>
                  <a:srgbClr val="FF0000"/>
                </a:solidFill>
              </a:rPr>
              <a:t>or Half Empty?</a:t>
            </a:r>
          </a:p>
        </p:txBody>
      </p:sp>
      <p:sp>
        <p:nvSpPr>
          <p:cNvPr id="7" name="Content Placeholder 2">
            <a:extLst>
              <a:ext uri="{FF2B5EF4-FFF2-40B4-BE49-F238E27FC236}">
                <a16:creationId xmlns:a16="http://schemas.microsoft.com/office/drawing/2014/main" id="{E5CC6230-1DD9-420F-9FC5-99DB25B8AEEC}"/>
              </a:ext>
            </a:extLst>
          </p:cNvPr>
          <p:cNvSpPr txBox="1">
            <a:spLocks/>
          </p:cNvSpPr>
          <p:nvPr/>
        </p:nvSpPr>
        <p:spPr>
          <a:xfrm>
            <a:off x="1143000" y="2483225"/>
            <a:ext cx="7014030" cy="6146425"/>
          </a:xfrm>
          <a:prstGeom prst="rect">
            <a:avLst/>
          </a:prstGeom>
        </p:spPr>
        <p:txBody>
          <a:bodyPr vert="horz" lIns="91440" tIns="45720" rIns="91440" bIns="45720" rtlCol="0">
            <a:normAutofit fontScale="92500" lnSpcReduction="20000"/>
          </a:bodyPr>
          <a:lstStyle>
            <a:lvl1pPr marL="0" indent="0" algn="l" defTabSz="1463040" rtl="0" eaLnBrk="1" latinLnBrk="0" hangingPunct="1">
              <a:lnSpc>
                <a:spcPct val="90000"/>
              </a:lnSpc>
              <a:spcBef>
                <a:spcPts val="1600"/>
              </a:spcBef>
              <a:buFont typeface="Arial" panose="020B0604020202020204" pitchFamily="34" charset="0"/>
              <a:buNone/>
              <a:defRPr sz="6000" kern="1200">
                <a:solidFill>
                  <a:srgbClr val="4183BF"/>
                </a:solidFill>
                <a:latin typeface="Arial" panose="020B0604020202020204" pitchFamily="34" charset="0"/>
                <a:ea typeface="+mn-ea"/>
                <a:cs typeface="Arial" panose="020B0604020202020204" pitchFamily="34" charset="0"/>
              </a:defRPr>
            </a:lvl1pPr>
            <a:lvl2pPr marL="731520" indent="0" algn="l" defTabSz="1463040" rtl="0" eaLnBrk="1" latinLnBrk="0" hangingPunct="1">
              <a:lnSpc>
                <a:spcPct val="90000"/>
              </a:lnSpc>
              <a:spcBef>
                <a:spcPts val="800"/>
              </a:spcBef>
              <a:buClr>
                <a:srgbClr val="4183BF"/>
              </a:buClr>
              <a:buFont typeface="Helvetica" pitchFamily="2" charset="0"/>
              <a:buNone/>
              <a:defRPr sz="3200" kern="1200">
                <a:solidFill>
                  <a:schemeClr val="tx1">
                    <a:tint val="75000"/>
                  </a:schemeClr>
                </a:solidFill>
                <a:latin typeface="Arial" panose="020B0604020202020204" pitchFamily="34" charset="0"/>
                <a:ea typeface="+mn-ea"/>
                <a:cs typeface="Arial" panose="020B0604020202020204" pitchFamily="34" charset="0"/>
              </a:defRPr>
            </a:lvl2pPr>
            <a:lvl3pPr marL="1463040" indent="0" algn="l" defTabSz="1463040" rtl="0" eaLnBrk="1" latinLnBrk="0" hangingPunct="1">
              <a:lnSpc>
                <a:spcPct val="90000"/>
              </a:lnSpc>
              <a:spcBef>
                <a:spcPts val="800"/>
              </a:spcBef>
              <a:buFont typeface="Arial" panose="020B0604020202020204" pitchFamily="34" charset="0"/>
              <a:buNone/>
              <a:defRPr sz="2880" kern="1200">
                <a:solidFill>
                  <a:schemeClr val="tx1">
                    <a:tint val="75000"/>
                  </a:schemeClr>
                </a:solidFill>
                <a:latin typeface="Arial" panose="020B0604020202020204" pitchFamily="34" charset="0"/>
                <a:ea typeface="+mn-ea"/>
                <a:cs typeface="Arial" panose="020B0604020202020204" pitchFamily="34" charset="0"/>
              </a:defRPr>
            </a:lvl3pPr>
            <a:lvl4pPr marL="2194560" indent="0" algn="l" defTabSz="1463040" rtl="0" eaLnBrk="1" latinLnBrk="0" hangingPunct="1">
              <a:lnSpc>
                <a:spcPct val="90000"/>
              </a:lnSpc>
              <a:spcBef>
                <a:spcPts val="800"/>
              </a:spcBef>
              <a:buClr>
                <a:srgbClr val="4183BF"/>
              </a:buClr>
              <a:buFont typeface="Cambria" panose="02040503050406030204" pitchFamily="18" charset="0"/>
              <a:buNone/>
              <a:defRPr sz="2560" kern="1200">
                <a:solidFill>
                  <a:schemeClr val="tx1">
                    <a:tint val="75000"/>
                  </a:schemeClr>
                </a:solidFill>
                <a:latin typeface="Arial" panose="020B0604020202020204" pitchFamily="34" charset="0"/>
                <a:ea typeface="+mn-ea"/>
                <a:cs typeface="Arial" panose="020B0604020202020204" pitchFamily="34" charset="0"/>
              </a:defRPr>
            </a:lvl4pPr>
            <a:lvl5pPr marL="292608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Arial" panose="020B0604020202020204" pitchFamily="34" charset="0"/>
                <a:ea typeface="+mn-ea"/>
                <a:cs typeface="Arial" panose="020B0604020202020204" pitchFamily="34" charset="0"/>
              </a:defRPr>
            </a:lvl5pPr>
            <a:lvl6pPr marL="365760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6pPr>
            <a:lvl7pPr marL="438912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7pPr>
            <a:lvl8pPr marL="512064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8pPr>
            <a:lvl9pPr marL="5852160" indent="0" algn="l" defTabSz="1463040" rtl="0" eaLnBrk="1" latinLnBrk="0" hangingPunct="1">
              <a:lnSpc>
                <a:spcPct val="90000"/>
              </a:lnSpc>
              <a:spcBef>
                <a:spcPts val="800"/>
              </a:spcBef>
              <a:buFont typeface="Arial" panose="020B0604020202020204" pitchFamily="34" charset="0"/>
              <a:buNone/>
              <a:defRPr sz="2560" kern="1200">
                <a:solidFill>
                  <a:schemeClr val="tx1">
                    <a:tint val="75000"/>
                  </a:schemeClr>
                </a:solidFill>
                <a:latin typeface="+mn-lt"/>
                <a:ea typeface="+mn-ea"/>
                <a:cs typeface="+mn-cs"/>
              </a:defRPr>
            </a:lvl9pPr>
          </a:lstStyle>
          <a:p>
            <a:pPr marL="571500" indent="-571500">
              <a:buFont typeface="Arial" panose="020B0604020202020204" pitchFamily="34" charset="0"/>
              <a:buChar char="•"/>
            </a:pPr>
            <a:r>
              <a:rPr lang="en-US" sz="4000">
                <a:solidFill>
                  <a:schemeClr val="tx2"/>
                </a:solidFill>
              </a:rPr>
              <a:t>Wages rising</a:t>
            </a:r>
          </a:p>
          <a:p>
            <a:pPr marL="571500" indent="-571500">
              <a:buFont typeface="Arial" panose="020B0604020202020204" pitchFamily="34" charset="0"/>
              <a:buChar char="•"/>
            </a:pPr>
            <a:r>
              <a:rPr lang="en-US" sz="4000">
                <a:solidFill>
                  <a:schemeClr val="tx2"/>
                </a:solidFill>
              </a:rPr>
              <a:t>Demand up across category</a:t>
            </a:r>
          </a:p>
          <a:p>
            <a:pPr marL="571500" indent="-571500">
              <a:buFont typeface="Arial" panose="020B0604020202020204" pitchFamily="34" charset="0"/>
              <a:buChar char="•"/>
            </a:pPr>
            <a:r>
              <a:rPr lang="en-US" sz="4000">
                <a:solidFill>
                  <a:schemeClr val="tx2"/>
                </a:solidFill>
              </a:rPr>
              <a:t>Exports up around the world</a:t>
            </a:r>
          </a:p>
          <a:p>
            <a:pPr marL="571500" indent="-571500">
              <a:buFont typeface="Arial" panose="020B0604020202020204" pitchFamily="34" charset="0"/>
              <a:buChar char="•"/>
            </a:pPr>
            <a:r>
              <a:rPr lang="en-US" sz="4000">
                <a:solidFill>
                  <a:schemeClr val="tx2"/>
                </a:solidFill>
              </a:rPr>
              <a:t>Global milk production forecast to decline</a:t>
            </a:r>
          </a:p>
          <a:p>
            <a:pPr marL="571500" indent="-571500">
              <a:buFont typeface="Arial" panose="020B0604020202020204" pitchFamily="34" charset="0"/>
              <a:buChar char="•"/>
            </a:pPr>
            <a:r>
              <a:rPr lang="en-US" sz="4000">
                <a:solidFill>
                  <a:schemeClr val="tx2"/>
                </a:solidFill>
              </a:rPr>
              <a:t>U.S. milk prices expected to climb</a:t>
            </a:r>
          </a:p>
          <a:p>
            <a:pPr marL="571500" indent="-571500">
              <a:buFont typeface="Arial" panose="020B0604020202020204" pitchFamily="34" charset="0"/>
              <a:buChar char="•"/>
            </a:pPr>
            <a:r>
              <a:rPr lang="en-US" sz="4000">
                <a:solidFill>
                  <a:schemeClr val="tx2"/>
                </a:solidFill>
              </a:rPr>
              <a:t>Food price inflation beginning to ease</a:t>
            </a:r>
          </a:p>
          <a:p>
            <a:pPr marL="571500" indent="-571500">
              <a:buFont typeface="Arial" panose="020B0604020202020204" pitchFamily="34" charset="0"/>
              <a:buChar char="•"/>
            </a:pPr>
            <a:r>
              <a:rPr lang="en-US" sz="4000">
                <a:solidFill>
                  <a:schemeClr val="tx2"/>
                </a:solidFill>
              </a:rPr>
              <a:t>Companies investing in growth</a:t>
            </a:r>
          </a:p>
          <a:p>
            <a:pPr marL="571500" indent="-571500">
              <a:buFont typeface="Arial" panose="020B0604020202020204" pitchFamily="34" charset="0"/>
              <a:buChar char="•"/>
            </a:pPr>
            <a:endParaRPr lang="en-US" sz="4000"/>
          </a:p>
        </p:txBody>
      </p:sp>
      <p:pic>
        <p:nvPicPr>
          <p:cNvPr id="3" name="Picture 2" descr="A glass of milk&#10;&#10;Description automatically generated">
            <a:extLst>
              <a:ext uri="{FF2B5EF4-FFF2-40B4-BE49-F238E27FC236}">
                <a16:creationId xmlns:a16="http://schemas.microsoft.com/office/drawing/2014/main" id="{4BE4EC8E-9A07-4759-8A5C-C33EFFE2C45B}"/>
              </a:ext>
            </a:extLst>
          </p:cNvPr>
          <p:cNvPicPr>
            <a:picLocks noChangeAspect="1"/>
          </p:cNvPicPr>
          <p:nvPr/>
        </p:nvPicPr>
        <p:blipFill rotWithShape="1">
          <a:blip r:embed="rId3">
            <a:alphaModFix amt="50000"/>
          </a:blip>
          <a:srcRect l="20953" t="5873" r="20476" b="21267"/>
          <a:stretch/>
        </p:blipFill>
        <p:spPr>
          <a:xfrm>
            <a:off x="7968343" y="1967327"/>
            <a:ext cx="3570514" cy="6662324"/>
          </a:xfrm>
          <a:prstGeom prst="rect">
            <a:avLst/>
          </a:prstGeom>
        </p:spPr>
      </p:pic>
      <p:sp>
        <p:nvSpPr>
          <p:cNvPr id="9" name="TextBox 8">
            <a:extLst>
              <a:ext uri="{FF2B5EF4-FFF2-40B4-BE49-F238E27FC236}">
                <a16:creationId xmlns:a16="http://schemas.microsoft.com/office/drawing/2014/main" id="{D5063EF7-495A-481B-94C8-F2783E446E13}"/>
              </a:ext>
            </a:extLst>
          </p:cNvPr>
          <p:cNvSpPr txBox="1"/>
          <p:nvPr/>
        </p:nvSpPr>
        <p:spPr>
          <a:xfrm>
            <a:off x="11756571" y="2379941"/>
            <a:ext cx="7135219" cy="6247864"/>
          </a:xfrm>
          <a:prstGeom prst="rect">
            <a:avLst/>
          </a:prstGeom>
          <a:noFill/>
        </p:spPr>
        <p:txBody>
          <a:bodyPr wrap="square">
            <a:spAutoFit/>
          </a:bodyPr>
          <a:lstStyle/>
          <a:p>
            <a:pPr marL="571500" indent="-571500">
              <a:buFont typeface="Arial" panose="020B0604020202020204" pitchFamily="34" charset="0"/>
              <a:buChar char="•"/>
            </a:pPr>
            <a:r>
              <a:rPr lang="en-US" sz="4000">
                <a:solidFill>
                  <a:srgbClr val="FF0000"/>
                </a:solidFill>
                <a:latin typeface="Arial" panose="020B0604020202020204" pitchFamily="34" charset="0"/>
                <a:cs typeface="Arial" panose="020B0604020202020204" pitchFamily="34" charset="0"/>
              </a:rPr>
              <a:t>Inflation &amp; wholesale price increases well above historic rates</a:t>
            </a:r>
          </a:p>
          <a:p>
            <a:pPr marL="571500" indent="-571500">
              <a:buFont typeface="Arial" panose="020B0604020202020204" pitchFamily="34" charset="0"/>
              <a:buChar char="•"/>
            </a:pPr>
            <a:r>
              <a:rPr lang="en-US" sz="4000">
                <a:solidFill>
                  <a:srgbClr val="FF0000"/>
                </a:solidFill>
                <a:latin typeface="Arial" panose="020B0604020202020204" pitchFamily="34" charset="0"/>
                <a:cs typeface="Arial" panose="020B0604020202020204" pitchFamily="34" charset="0"/>
              </a:rPr>
              <a:t>Gasoline, diesel &amp; heating fuel costs up YTD</a:t>
            </a:r>
          </a:p>
          <a:p>
            <a:pPr marL="571500" indent="-571500">
              <a:buFont typeface="Arial" panose="020B0604020202020204" pitchFamily="34" charset="0"/>
              <a:buChar char="•"/>
            </a:pPr>
            <a:r>
              <a:rPr lang="en-US" sz="4000">
                <a:solidFill>
                  <a:srgbClr val="FF0000"/>
                </a:solidFill>
                <a:latin typeface="Arial" panose="020B0604020202020204" pitchFamily="34" charset="0"/>
                <a:cs typeface="Arial" panose="020B0604020202020204" pitchFamily="34" charset="0"/>
              </a:rPr>
              <a:t>Supply chain issues, delays persist from farm to fork</a:t>
            </a:r>
          </a:p>
          <a:p>
            <a:pPr marL="571500" indent="-571500">
              <a:buFont typeface="Arial" panose="020B0604020202020204" pitchFamily="34" charset="0"/>
              <a:buChar char="•"/>
            </a:pPr>
            <a:r>
              <a:rPr lang="en-US" sz="4000">
                <a:solidFill>
                  <a:srgbClr val="FF0000"/>
                </a:solidFill>
                <a:latin typeface="Arial" panose="020B0604020202020204" pitchFamily="34" charset="0"/>
                <a:cs typeface="Arial" panose="020B0604020202020204" pitchFamily="34" charset="0"/>
              </a:rPr>
              <a:t>Workforce challenges deepening as COVID re-intensifies </a:t>
            </a:r>
          </a:p>
        </p:txBody>
      </p:sp>
    </p:spTree>
    <p:extLst>
      <p:ext uri="{BB962C8B-B14F-4D97-AF65-F5344CB8AC3E}">
        <p14:creationId xmlns:p14="http://schemas.microsoft.com/office/powerpoint/2010/main" val="134303930"/>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2323" cy="1097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ship, cargo container, watercraft, outdoor object&#10;&#10;Description automatically generated">
            <a:extLst>
              <a:ext uri="{FF2B5EF4-FFF2-40B4-BE49-F238E27FC236}">
                <a16:creationId xmlns:a16="http://schemas.microsoft.com/office/drawing/2014/main" id="{467F704F-355D-42FD-8974-52EDFBF0FC48}"/>
              </a:ext>
            </a:extLst>
          </p:cNvPr>
          <p:cNvPicPr>
            <a:picLocks noChangeAspect="1"/>
          </p:cNvPicPr>
          <p:nvPr/>
        </p:nvPicPr>
        <p:blipFill rotWithShape="1">
          <a:blip r:embed="rId3"/>
          <a:srcRect r="4976"/>
          <a:stretch/>
        </p:blipFill>
        <p:spPr>
          <a:xfrm>
            <a:off x="970750" y="-2"/>
            <a:ext cx="18536450" cy="10972797"/>
          </a:xfrm>
          <a:prstGeom prst="rect">
            <a:avLst/>
          </a:prstGeom>
        </p:spPr>
      </p:pic>
      <p:sp>
        <p:nvSpPr>
          <p:cNvPr id="22" name="Rectangle 21">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671837" cy="109728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971154" cy="517437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01953" y="117043"/>
            <a:ext cx="1886347" cy="372740"/>
            <a:chOff x="1188720" y="73152"/>
            <a:chExt cx="1178966" cy="232963"/>
          </a:xfrm>
        </p:grpSpPr>
        <p:sp>
          <p:nvSpPr>
            <p:cNvPr id="27"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74374"/>
            <a:ext cx="971154" cy="5798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Content Placeholder 6">
            <a:extLst>
              <a:ext uri="{FF2B5EF4-FFF2-40B4-BE49-F238E27FC236}">
                <a16:creationId xmlns:a16="http://schemas.microsoft.com/office/drawing/2014/main" id="{E93FA4AB-33A9-4AE0-9042-639DE7F02A4E}"/>
              </a:ext>
            </a:extLst>
          </p:cNvPr>
          <p:cNvPicPr>
            <a:picLocks noChangeAspect="1"/>
          </p:cNvPicPr>
          <p:nvPr/>
        </p:nvPicPr>
        <p:blipFill>
          <a:blip r:embed="rId4"/>
          <a:stretch>
            <a:fillRect/>
          </a:stretch>
        </p:blipFill>
        <p:spPr>
          <a:xfrm>
            <a:off x="1786081" y="1559188"/>
            <a:ext cx="6167636" cy="4114800"/>
          </a:xfrm>
          <a:prstGeom prst="rect">
            <a:avLst/>
          </a:prstGeom>
          <a:ln>
            <a:solidFill>
              <a:schemeClr val="bg1">
                <a:lumMod val="75000"/>
              </a:schemeClr>
            </a:solidFill>
          </a:ln>
        </p:spPr>
      </p:pic>
      <p:sp>
        <p:nvSpPr>
          <p:cNvPr id="49" name="Content Placeholder 5">
            <a:extLst>
              <a:ext uri="{FF2B5EF4-FFF2-40B4-BE49-F238E27FC236}">
                <a16:creationId xmlns:a16="http://schemas.microsoft.com/office/drawing/2014/main" id="{7E923031-ED4F-45AC-B126-9E43CBDA5B9E}"/>
              </a:ext>
            </a:extLst>
          </p:cNvPr>
          <p:cNvSpPr txBox="1">
            <a:spLocks/>
          </p:cNvSpPr>
          <p:nvPr/>
        </p:nvSpPr>
        <p:spPr>
          <a:xfrm>
            <a:off x="249496" y="815693"/>
            <a:ext cx="9144000" cy="731520"/>
          </a:xfrm>
          <a:prstGeom prst="rect">
            <a:avLst/>
          </a:prstGeom>
        </p:spPr>
        <p:txBody>
          <a:bodyPr vert="horz" lIns="91440" tIns="45720" rIns="91440" bIns="45720" rtlCol="0" anchor="ctr"/>
          <a:lstStyle>
            <a:defPPr>
              <a:defRPr lang="en-US"/>
            </a:defPPr>
            <a:lvl1pPr marL="0" algn="ctr" defTabSz="457200" rtl="0" eaLnBrk="1" latinLnBrk="0" hangingPunct="1">
              <a:defRPr sz="192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a:solidFill>
                  <a:schemeClr val="bg1"/>
                </a:solidFill>
              </a:rPr>
              <a:t>USDA: 25 Billion More Pounds By 2030</a:t>
            </a:r>
          </a:p>
        </p:txBody>
      </p:sp>
      <p:pic>
        <p:nvPicPr>
          <p:cNvPr id="50" name="Picture 1">
            <a:extLst>
              <a:ext uri="{FF2B5EF4-FFF2-40B4-BE49-F238E27FC236}">
                <a16:creationId xmlns:a16="http://schemas.microsoft.com/office/drawing/2014/main" id="{46AEB8CE-8A0D-4B0D-85FF-F57CFF9A71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9282" y="6740957"/>
            <a:ext cx="615443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Content Placeholder 5">
            <a:extLst>
              <a:ext uri="{FF2B5EF4-FFF2-40B4-BE49-F238E27FC236}">
                <a16:creationId xmlns:a16="http://schemas.microsoft.com/office/drawing/2014/main" id="{0B9C4D93-5AD8-4EF3-AAD7-BE9D885A77AB}"/>
              </a:ext>
            </a:extLst>
          </p:cNvPr>
          <p:cNvSpPr txBox="1">
            <a:spLocks/>
          </p:cNvSpPr>
          <p:nvPr/>
        </p:nvSpPr>
        <p:spPr>
          <a:xfrm>
            <a:off x="317972" y="6001556"/>
            <a:ext cx="9144000" cy="731520"/>
          </a:xfrm>
          <a:prstGeom prst="rect">
            <a:avLst/>
          </a:prstGeom>
        </p:spPr>
        <p:txBody>
          <a:bodyPr vert="horz" lIns="91440" tIns="45720" rIns="91440" bIns="45720" rtlCol="0" anchor="ctr"/>
          <a:lstStyle>
            <a:defPPr>
              <a:defRPr lang="en-US"/>
            </a:defPPr>
            <a:lvl1pPr marL="0" algn="ctr" defTabSz="457200" rtl="0" eaLnBrk="1" latinLnBrk="0" hangingPunct="1">
              <a:defRPr sz="192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a:solidFill>
                  <a:schemeClr val="bg1"/>
                </a:solidFill>
              </a:rPr>
              <a:t>Our Milk Market Is Moving Overseas</a:t>
            </a:r>
          </a:p>
        </p:txBody>
      </p:sp>
      <p:sp>
        <p:nvSpPr>
          <p:cNvPr id="11" name="Oval 10">
            <a:extLst>
              <a:ext uri="{FF2B5EF4-FFF2-40B4-BE49-F238E27FC236}">
                <a16:creationId xmlns:a16="http://schemas.microsoft.com/office/drawing/2014/main" id="{DA75CFA3-4C2C-4639-AA29-D5BDA3D37953}"/>
              </a:ext>
            </a:extLst>
          </p:cNvPr>
          <p:cNvSpPr/>
          <p:nvPr/>
        </p:nvSpPr>
        <p:spPr>
          <a:xfrm>
            <a:off x="13386305" y="5174376"/>
            <a:ext cx="5802923" cy="5187462"/>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9336B05-17B9-45EF-90CD-E9E59A637628}"/>
              </a:ext>
            </a:extLst>
          </p:cNvPr>
          <p:cNvSpPr txBox="1"/>
          <p:nvPr/>
        </p:nvSpPr>
        <p:spPr>
          <a:xfrm>
            <a:off x="14187015" y="6198446"/>
            <a:ext cx="4201501" cy="3139321"/>
          </a:xfrm>
          <a:prstGeom prst="rect">
            <a:avLst/>
          </a:prstGeom>
          <a:noFill/>
        </p:spPr>
        <p:txBody>
          <a:bodyPr wrap="square" rtlCol="0">
            <a:spAutoFit/>
          </a:bodyPr>
          <a:lstStyle/>
          <a:p>
            <a:pPr algn="ctr"/>
            <a:r>
              <a:rPr lang="en-US" sz="6600" b="1">
                <a:solidFill>
                  <a:schemeClr val="bg1"/>
                </a:solidFill>
                <a:latin typeface="Arial" panose="020B0604020202020204" pitchFamily="34" charset="0"/>
                <a:cs typeface="Arial" panose="020B0604020202020204" pitchFamily="34" charset="0"/>
              </a:rPr>
              <a:t>Will We Boom? </a:t>
            </a:r>
          </a:p>
          <a:p>
            <a:pPr algn="ctr"/>
            <a:r>
              <a:rPr lang="en-US" sz="6600" b="1">
                <a:solidFill>
                  <a:schemeClr val="bg1"/>
                </a:solidFill>
                <a:latin typeface="Arial" panose="020B0604020202020204" pitchFamily="34" charset="0"/>
                <a:cs typeface="Arial" panose="020B0604020202020204" pitchFamily="34" charset="0"/>
              </a:rPr>
              <a:t>Or Bust?</a:t>
            </a:r>
          </a:p>
        </p:txBody>
      </p:sp>
    </p:spTree>
    <p:extLst>
      <p:ext uri="{BB962C8B-B14F-4D97-AF65-F5344CB8AC3E}">
        <p14:creationId xmlns:p14="http://schemas.microsoft.com/office/powerpoint/2010/main" val="432315919"/>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9502322" cy="1097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1">
            <a:extLst>
              <a:ext uri="{FF2B5EF4-FFF2-40B4-BE49-F238E27FC236}">
                <a16:creationId xmlns:a16="http://schemas.microsoft.com/office/drawing/2014/main" id="{9D12D03E-5680-4A9E-BCD8-A6615611CD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547" r="-3" b="1138"/>
          <a:stretch/>
        </p:blipFill>
        <p:spPr bwMode="auto">
          <a:xfrm>
            <a:off x="-4875" y="421532"/>
            <a:ext cx="18757824" cy="105512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7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32163"/>
            <a:ext cx="19507198" cy="5059433"/>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CD12B84-D95B-45C2-852D-27E66260A580}"/>
              </a:ext>
            </a:extLst>
          </p:cNvPr>
          <p:cNvSpPr>
            <a:spLocks noGrp="1"/>
          </p:cNvSpPr>
          <p:nvPr>
            <p:ph type="title"/>
          </p:nvPr>
        </p:nvSpPr>
        <p:spPr>
          <a:xfrm>
            <a:off x="1755648" y="520880"/>
            <a:ext cx="11743376" cy="1664381"/>
          </a:xfrm>
          <a:effectLst>
            <a:outerShdw blurRad="50800" dist="38100" dir="2700000" algn="tl" rotWithShape="0">
              <a:prstClr val="black">
                <a:alpha val="40000"/>
              </a:prstClr>
            </a:outerShdw>
          </a:effectLst>
        </p:spPr>
        <p:txBody>
          <a:bodyPr vert="horz" lIns="91440" tIns="45720" rIns="91440" bIns="45720" rtlCol="0" anchor="b">
            <a:noAutofit/>
          </a:bodyPr>
          <a:lstStyle/>
          <a:p>
            <a:pPr algn="ctr" defTabSz="914400"/>
            <a:r>
              <a:rPr lang="en-US" sz="6600"/>
              <a:t>Restaurant &amp; Grocery Sales Strongest in Years</a:t>
            </a:r>
          </a:p>
        </p:txBody>
      </p:sp>
      <p:cxnSp>
        <p:nvCxnSpPr>
          <p:cNvPr id="3" name="Straight Arrow Connector 2">
            <a:extLst>
              <a:ext uri="{FF2B5EF4-FFF2-40B4-BE49-F238E27FC236}">
                <a16:creationId xmlns:a16="http://schemas.microsoft.com/office/drawing/2014/main" id="{7176D15D-25C1-4867-9C0F-68BBE91C097F}"/>
              </a:ext>
            </a:extLst>
          </p:cNvPr>
          <p:cNvCxnSpPr>
            <a:cxnSpLocks/>
          </p:cNvCxnSpPr>
          <p:nvPr/>
        </p:nvCxnSpPr>
        <p:spPr>
          <a:xfrm flipV="1">
            <a:off x="11722608" y="841248"/>
            <a:ext cx="6355530" cy="22860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0678874"/>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9502322" cy="1097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24652-0EDC-48F8-9A43-7FC09617F50F}"/>
              </a:ext>
            </a:extLst>
          </p:cNvPr>
          <p:cNvSpPr>
            <a:spLocks noGrp="1"/>
          </p:cNvSpPr>
          <p:nvPr>
            <p:ph type="title"/>
          </p:nvPr>
        </p:nvSpPr>
        <p:spPr>
          <a:xfrm>
            <a:off x="876300" y="272659"/>
            <a:ext cx="17012688" cy="1651391"/>
          </a:xfrm>
        </p:spPr>
        <p:txBody>
          <a:bodyPr vert="horz" lIns="91440" tIns="45720" rIns="91440" bIns="45720" rtlCol="0" anchor="b">
            <a:normAutofit/>
          </a:bodyPr>
          <a:lstStyle/>
          <a:p>
            <a:pPr defTabSz="914400"/>
            <a:r>
              <a:rPr lang="en-US" sz="7200" kern="1200"/>
              <a:t>Will We Boom … or Bust?</a:t>
            </a:r>
          </a:p>
        </p:txBody>
      </p:sp>
      <p:pic>
        <p:nvPicPr>
          <p:cNvPr id="4" name="Content Placeholder 6">
            <a:extLst>
              <a:ext uri="{FF2B5EF4-FFF2-40B4-BE49-F238E27FC236}">
                <a16:creationId xmlns:a16="http://schemas.microsoft.com/office/drawing/2014/main" id="{E465BE67-3DFE-4B5B-A60B-C34217109D1F}"/>
              </a:ext>
            </a:extLst>
          </p:cNvPr>
          <p:cNvPicPr>
            <a:picLocks noChangeAspect="1"/>
          </p:cNvPicPr>
          <p:nvPr/>
        </p:nvPicPr>
        <p:blipFill rotWithShape="1">
          <a:blip r:embed="rId3"/>
          <a:srcRect r="481" b="2"/>
          <a:stretch/>
        </p:blipFill>
        <p:spPr>
          <a:xfrm>
            <a:off x="317990" y="3113766"/>
            <a:ext cx="9285317" cy="6224572"/>
          </a:xfrm>
          <a:prstGeom prst="rect">
            <a:avLst/>
          </a:prstGeom>
        </p:spPr>
      </p:pic>
      <p:pic>
        <p:nvPicPr>
          <p:cNvPr id="5" name="Picture 1">
            <a:extLst>
              <a:ext uri="{FF2B5EF4-FFF2-40B4-BE49-F238E27FC236}">
                <a16:creationId xmlns:a16="http://schemas.microsoft.com/office/drawing/2014/main" id="{C28580C6-F9EE-491D-B675-F2CA4B1F73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8"/>
          <a:stretch/>
        </p:blipFill>
        <p:spPr bwMode="auto">
          <a:xfrm>
            <a:off x="9921298" y="3113766"/>
            <a:ext cx="9285317" cy="62245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5">
            <a:extLst>
              <a:ext uri="{FF2B5EF4-FFF2-40B4-BE49-F238E27FC236}">
                <a16:creationId xmlns:a16="http://schemas.microsoft.com/office/drawing/2014/main" id="{AD806703-0B9A-46F8-8DAA-E7A7DED73551}"/>
              </a:ext>
            </a:extLst>
          </p:cNvPr>
          <p:cNvSpPr txBox="1">
            <a:spLocks/>
          </p:cNvSpPr>
          <p:nvPr/>
        </p:nvSpPr>
        <p:spPr>
          <a:xfrm>
            <a:off x="238644" y="9424049"/>
            <a:ext cx="9144000" cy="731520"/>
          </a:xfrm>
          <a:prstGeom prst="rect">
            <a:avLst/>
          </a:prstGeom>
        </p:spPr>
        <p:txBody>
          <a:bodyPr vert="horz" lIns="91440" tIns="45720" rIns="91440" bIns="45720" rtlCol="0" anchor="ctr"/>
          <a:lstStyle>
            <a:defPPr>
              <a:defRPr lang="en-US"/>
            </a:defPPr>
            <a:lvl1pPr marL="0" algn="ctr" defTabSz="457200" rtl="0" eaLnBrk="1" latinLnBrk="0" hangingPunct="1">
              <a:defRPr sz="192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rgbClr val="122B45"/>
                </a:solidFill>
              </a:rPr>
              <a:t>USDA: 25 Billion More Pounds By 2030</a:t>
            </a:r>
          </a:p>
        </p:txBody>
      </p:sp>
      <p:sp>
        <p:nvSpPr>
          <p:cNvPr id="15" name="Content Placeholder 5">
            <a:extLst>
              <a:ext uri="{FF2B5EF4-FFF2-40B4-BE49-F238E27FC236}">
                <a16:creationId xmlns:a16="http://schemas.microsoft.com/office/drawing/2014/main" id="{442CD053-484B-47D0-AA86-CC15295CF9DE}"/>
              </a:ext>
            </a:extLst>
          </p:cNvPr>
          <p:cNvSpPr txBox="1">
            <a:spLocks/>
          </p:cNvSpPr>
          <p:nvPr/>
        </p:nvSpPr>
        <p:spPr>
          <a:xfrm>
            <a:off x="10045210" y="9424049"/>
            <a:ext cx="9144000" cy="731520"/>
          </a:xfrm>
          <a:prstGeom prst="rect">
            <a:avLst/>
          </a:prstGeom>
        </p:spPr>
        <p:txBody>
          <a:bodyPr vert="horz" lIns="91440" tIns="45720" rIns="91440" bIns="45720" rtlCol="0" anchor="ctr"/>
          <a:lstStyle>
            <a:defPPr>
              <a:defRPr lang="en-US"/>
            </a:defPPr>
            <a:lvl1pPr marL="0" algn="ctr" defTabSz="457200" rtl="0" eaLnBrk="1" latinLnBrk="0" hangingPunct="1">
              <a:defRPr sz="192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a:solidFill>
                  <a:srgbClr val="122B45"/>
                </a:solidFill>
              </a:rPr>
              <a:t>Our Milk Market Is Moving Overseas</a:t>
            </a:r>
          </a:p>
        </p:txBody>
      </p:sp>
    </p:spTree>
    <p:extLst>
      <p:ext uri="{BB962C8B-B14F-4D97-AF65-F5344CB8AC3E}">
        <p14:creationId xmlns:p14="http://schemas.microsoft.com/office/powerpoint/2010/main" val="1033030087"/>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87" name="Rectangle 7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7200" cy="10972800"/>
          </a:xfrm>
          <a:prstGeom prst="rect">
            <a:avLst/>
          </a:prstGeom>
          <a:solidFill>
            <a:srgbClr val="3F4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8" name="Rectangle 7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219" y="768096"/>
            <a:ext cx="17980761" cy="94366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Bar chart showing declining u.s. population by factors including net immigration, increase in number of deaths, and number of live births">
            <a:extLst>
              <a:ext uri="{FF2B5EF4-FFF2-40B4-BE49-F238E27FC236}">
                <a16:creationId xmlns:a16="http://schemas.microsoft.com/office/drawing/2014/main" id="{90D41F4A-84EC-4726-A913-8E57AECF27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5" b="4458"/>
          <a:stretch/>
        </p:blipFill>
        <p:spPr bwMode="auto">
          <a:xfrm>
            <a:off x="3626819" y="1214439"/>
            <a:ext cx="12253559" cy="8523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01036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4BAC0-9F2E-FC4F-8FE5-9750078C7158}"/>
              </a:ext>
            </a:extLst>
          </p:cNvPr>
          <p:cNvSpPr>
            <a:spLocks noGrp="1"/>
          </p:cNvSpPr>
          <p:nvPr>
            <p:ph type="title"/>
          </p:nvPr>
        </p:nvSpPr>
        <p:spPr/>
        <p:txBody>
          <a:bodyPr>
            <a:normAutofit/>
          </a:bodyPr>
          <a:lstStyle/>
          <a:p>
            <a:r>
              <a:rPr lang="en-US" sz="7200">
                <a:latin typeface="Arial"/>
                <a:cs typeface="Arial"/>
              </a:rPr>
              <a:t>Big Questions to Answer</a:t>
            </a:r>
            <a:endParaRPr lang="en-US" sz="7200"/>
          </a:p>
        </p:txBody>
      </p:sp>
      <p:sp>
        <p:nvSpPr>
          <p:cNvPr id="3" name="Content Placeholder 2">
            <a:extLst>
              <a:ext uri="{FF2B5EF4-FFF2-40B4-BE49-F238E27FC236}">
                <a16:creationId xmlns:a16="http://schemas.microsoft.com/office/drawing/2014/main" id="{39D19089-A500-1B45-9CAD-6F106032F695}"/>
              </a:ext>
            </a:extLst>
          </p:cNvPr>
          <p:cNvSpPr>
            <a:spLocks noGrp="1"/>
          </p:cNvSpPr>
          <p:nvPr>
            <p:ph idx="1"/>
          </p:nvPr>
        </p:nvSpPr>
        <p:spPr/>
        <p:txBody>
          <a:bodyPr vert="horz" lIns="91440" tIns="45720" rIns="91440" bIns="45720" rtlCol="0" anchor="t">
            <a:normAutofit/>
          </a:bodyPr>
          <a:lstStyle/>
          <a:p>
            <a:r>
              <a:rPr lang="en-US" sz="4450">
                <a:latin typeface="Arial"/>
                <a:cs typeface="Arial"/>
              </a:rPr>
              <a:t>What will it take to position our industry to win the future? </a:t>
            </a:r>
            <a:endParaRPr lang="en-US"/>
          </a:p>
          <a:p>
            <a:r>
              <a:rPr lang="en-US"/>
              <a:t>What pricing model will make us competitive and support growth? </a:t>
            </a:r>
          </a:p>
          <a:p>
            <a:r>
              <a:rPr lang="en-US" sz="4450">
                <a:latin typeface="Arial"/>
                <a:cs typeface="Arial"/>
              </a:rPr>
              <a:t>What does leading with sustainability require for our industry? </a:t>
            </a:r>
            <a:endParaRPr lang="en-US" sz="4450"/>
          </a:p>
          <a:p>
            <a:r>
              <a:rPr lang="en-US"/>
              <a:t>How do we keep dairy included in the healthy foods category? </a:t>
            </a:r>
          </a:p>
          <a:p>
            <a:r>
              <a:rPr lang="en-US"/>
              <a:t>How do we encourage more innovation?</a:t>
            </a:r>
          </a:p>
          <a:p>
            <a:r>
              <a:rPr lang="en-US"/>
              <a:t>How do we attract and retain the best people?  </a:t>
            </a:r>
          </a:p>
        </p:txBody>
      </p:sp>
    </p:spTree>
    <p:extLst>
      <p:ext uri="{BB962C8B-B14F-4D97-AF65-F5344CB8AC3E}">
        <p14:creationId xmlns:p14="http://schemas.microsoft.com/office/powerpoint/2010/main" val="3089123809"/>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7200" cy="10972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68062" y="2268061"/>
            <a:ext cx="11001309" cy="646519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592" y="4256757"/>
            <a:ext cx="6968950" cy="6461765"/>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889411" y="2620936"/>
            <a:ext cx="10972115" cy="5730242"/>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95768" y="1922099"/>
            <a:ext cx="7693283" cy="65418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4">
            <a:extLst>
              <a:ext uri="{FF2B5EF4-FFF2-40B4-BE49-F238E27FC236}">
                <a16:creationId xmlns:a16="http://schemas.microsoft.com/office/drawing/2014/main" id="{D871C6EC-59ED-4E61-AC4C-708C5CCB8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79" y="1809750"/>
            <a:ext cx="4827608" cy="58674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2EFAA090-67D9-420B-AA24-07B1C22506D0}"/>
              </a:ext>
            </a:extLst>
          </p:cNvPr>
          <p:cNvSpPr>
            <a:spLocks noGrp="1"/>
          </p:cNvSpPr>
          <p:nvPr>
            <p:ph type="title"/>
          </p:nvPr>
        </p:nvSpPr>
        <p:spPr>
          <a:xfrm>
            <a:off x="6715696" y="576856"/>
            <a:ext cx="12059979" cy="1551886"/>
          </a:xfrm>
        </p:spPr>
        <p:txBody>
          <a:bodyPr>
            <a:noAutofit/>
          </a:bodyPr>
          <a:lstStyle/>
          <a:p>
            <a:pPr algn="ctr"/>
            <a:r>
              <a:rPr lang="en-US" sz="7200"/>
              <a:t>IDFA Dairy EP&amp;L</a:t>
            </a:r>
          </a:p>
        </p:txBody>
      </p:sp>
      <p:pic>
        <p:nvPicPr>
          <p:cNvPr id="6148" name="Picture 4" descr="Baker Tilly Admits 23 New Partners | Business Wire">
            <a:extLst>
              <a:ext uri="{FF2B5EF4-FFF2-40B4-BE49-F238E27FC236}">
                <a16:creationId xmlns:a16="http://schemas.microsoft.com/office/drawing/2014/main" id="{8E6E2B01-B7A9-4889-8E33-9D412E4D79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306"/>
          <a:stretch/>
        </p:blipFill>
        <p:spPr bwMode="auto">
          <a:xfrm>
            <a:off x="13449299" y="7843805"/>
            <a:ext cx="5772149" cy="23288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3430A375-5E8D-4295-A800-8178211F41D7}"/>
              </a:ext>
            </a:extLst>
          </p:cNvPr>
          <p:cNvPicPr>
            <a:picLocks noChangeAspect="1"/>
          </p:cNvPicPr>
          <p:nvPr/>
        </p:nvPicPr>
        <p:blipFill>
          <a:blip r:embed="rId5"/>
          <a:stretch>
            <a:fillRect/>
          </a:stretch>
        </p:blipFill>
        <p:spPr>
          <a:xfrm>
            <a:off x="7480289" y="8431838"/>
            <a:ext cx="5396770" cy="1586185"/>
          </a:xfrm>
          <a:prstGeom prst="rect">
            <a:avLst/>
          </a:prstGeom>
        </p:spPr>
      </p:pic>
      <p:sp>
        <p:nvSpPr>
          <p:cNvPr id="5" name="TextBox 4">
            <a:extLst>
              <a:ext uri="{FF2B5EF4-FFF2-40B4-BE49-F238E27FC236}">
                <a16:creationId xmlns:a16="http://schemas.microsoft.com/office/drawing/2014/main" id="{75756DF5-5F31-48E3-82BD-47F6C094B849}"/>
              </a:ext>
            </a:extLst>
          </p:cNvPr>
          <p:cNvSpPr txBox="1"/>
          <p:nvPr/>
        </p:nvSpPr>
        <p:spPr>
          <a:xfrm>
            <a:off x="7480289" y="2571750"/>
            <a:ext cx="10922011" cy="1323439"/>
          </a:xfrm>
          <a:prstGeom prst="rect">
            <a:avLst/>
          </a:prstGeom>
          <a:noFill/>
        </p:spPr>
        <p:txBody>
          <a:bodyPr wrap="square" rtlCol="0">
            <a:spAutoFit/>
          </a:bodyPr>
          <a:lstStyle/>
          <a:p>
            <a:pPr algn="ctr"/>
            <a:r>
              <a:rPr lang="en-US" sz="8000">
                <a:solidFill>
                  <a:srgbClr val="FF0000"/>
                </a:solidFill>
              </a:rPr>
              <a:t>TBD</a:t>
            </a:r>
          </a:p>
        </p:txBody>
      </p:sp>
    </p:spTree>
    <p:extLst>
      <p:ext uri="{BB962C8B-B14F-4D97-AF65-F5344CB8AC3E}">
        <p14:creationId xmlns:p14="http://schemas.microsoft.com/office/powerpoint/2010/main" val="545719699"/>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7200" cy="10972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68062" y="2268061"/>
            <a:ext cx="11001309" cy="646519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592" y="4256757"/>
            <a:ext cx="6968950" cy="6461765"/>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889411" y="2620936"/>
            <a:ext cx="10972115" cy="5730242"/>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95768" y="1922099"/>
            <a:ext cx="7693283" cy="65418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4">
            <a:extLst>
              <a:ext uri="{FF2B5EF4-FFF2-40B4-BE49-F238E27FC236}">
                <a16:creationId xmlns:a16="http://schemas.microsoft.com/office/drawing/2014/main" id="{D871C6EC-59ED-4E61-AC4C-708C5CCB8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79" y="1809750"/>
            <a:ext cx="4827608" cy="5867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9F5C723-AFDA-4B4C-AA79-56838161D27E}"/>
              </a:ext>
            </a:extLst>
          </p:cNvPr>
          <p:cNvSpPr txBox="1"/>
          <p:nvPr/>
        </p:nvSpPr>
        <p:spPr>
          <a:xfrm>
            <a:off x="6910466" y="396608"/>
            <a:ext cx="12476813" cy="2308324"/>
          </a:xfrm>
          <a:prstGeom prst="rect">
            <a:avLst/>
          </a:prstGeom>
          <a:noFill/>
        </p:spPr>
        <p:txBody>
          <a:bodyPr wrap="square">
            <a:spAutoFit/>
          </a:bodyPr>
          <a:lstStyle/>
          <a:p>
            <a:pPr>
              <a:defRPr/>
            </a:pPr>
            <a:r>
              <a:rPr lang="en-US" sz="7200" b="1">
                <a:solidFill>
                  <a:srgbClr val="002060"/>
                </a:solidFill>
                <a:latin typeface="Arial" panose="020B0604020202020204" pitchFamily="34" charset="0"/>
                <a:cs typeface="Arial" panose="020B0604020202020204" pitchFamily="34" charset="0"/>
              </a:rPr>
              <a:t>People Will Determine our </a:t>
            </a:r>
            <a:r>
              <a:rPr lang="en-US" sz="7200" b="1">
                <a:solidFill>
                  <a:srgbClr val="FF0066"/>
                </a:solidFill>
                <a:latin typeface="Arial" panose="020B0604020202020204" pitchFamily="34" charset="0"/>
                <a:cs typeface="Arial" panose="020B0604020202020204" pitchFamily="34" charset="0"/>
              </a:rPr>
              <a:t>Success</a:t>
            </a:r>
            <a:endParaRPr lang="en-US" sz="4000" b="1">
              <a:solidFill>
                <a:srgbClr val="FF0066"/>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7DD5D6F-EFCA-4D17-B5C5-A0900E1E5E28}"/>
              </a:ext>
            </a:extLst>
          </p:cNvPr>
          <p:cNvPicPr>
            <a:picLocks noChangeAspect="1"/>
          </p:cNvPicPr>
          <p:nvPr/>
        </p:nvPicPr>
        <p:blipFill rotWithShape="1">
          <a:blip r:embed="rId4">
            <a:alphaModFix amt="70000"/>
          </a:blip>
          <a:srcRect b="7525"/>
          <a:stretch/>
        </p:blipFill>
        <p:spPr>
          <a:xfrm>
            <a:off x="6461766" y="2929617"/>
            <a:ext cx="13045434" cy="8042498"/>
          </a:xfrm>
          <a:prstGeom prst="rect">
            <a:avLst/>
          </a:prstGeom>
        </p:spPr>
      </p:pic>
    </p:spTree>
    <p:extLst>
      <p:ext uri="{BB962C8B-B14F-4D97-AF65-F5344CB8AC3E}">
        <p14:creationId xmlns:p14="http://schemas.microsoft.com/office/powerpoint/2010/main" val="37632041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9502322" cy="1097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a:extLst>
              <a:ext uri="{FF2B5EF4-FFF2-40B4-BE49-F238E27FC236}">
                <a16:creationId xmlns:a16="http://schemas.microsoft.com/office/drawing/2014/main" id="{1FE0CF20-50A3-419B-8BAB-7A8970381AED}"/>
              </a:ext>
            </a:extLst>
          </p:cNvPr>
          <p:cNvPicPr>
            <a:picLocks noChangeAspect="1"/>
          </p:cNvPicPr>
          <p:nvPr/>
        </p:nvPicPr>
        <p:blipFill rotWithShape="1">
          <a:blip r:embed="rId3"/>
          <a:srcRect t="6639"/>
          <a:stretch/>
        </p:blipFill>
        <p:spPr>
          <a:xfrm>
            <a:off x="-4875" y="10"/>
            <a:ext cx="19507198" cy="109727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32163"/>
            <a:ext cx="19507198" cy="5059433"/>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BD7A4B-5DB4-9545-AFEB-649425D8CB2F}"/>
              </a:ext>
            </a:extLst>
          </p:cNvPr>
          <p:cNvSpPr>
            <a:spLocks noGrp="1"/>
          </p:cNvSpPr>
          <p:nvPr>
            <p:ph type="title"/>
          </p:nvPr>
        </p:nvSpPr>
        <p:spPr>
          <a:xfrm>
            <a:off x="1755648" y="520880"/>
            <a:ext cx="16093440" cy="3841570"/>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r>
              <a:rPr lang="en-US" sz="8800">
                <a:solidFill>
                  <a:srgbClr val="FFFFFF"/>
                </a:solidFill>
              </a:rPr>
              <a:t>We’re Doing </a:t>
            </a:r>
            <a:r>
              <a:rPr lang="en-US" sz="8800">
                <a:solidFill>
                  <a:srgbClr val="FF0066"/>
                </a:solidFill>
              </a:rPr>
              <a:t>NEW</a:t>
            </a:r>
            <a:r>
              <a:rPr lang="en-US" sz="8800">
                <a:solidFill>
                  <a:srgbClr val="FFFFFF"/>
                </a:solidFill>
              </a:rPr>
              <a:t> Things</a:t>
            </a:r>
          </a:p>
        </p:txBody>
      </p:sp>
    </p:spTree>
    <p:extLst>
      <p:ext uri="{BB962C8B-B14F-4D97-AF65-F5344CB8AC3E}">
        <p14:creationId xmlns:p14="http://schemas.microsoft.com/office/powerpoint/2010/main" val="29114412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507200" cy="109728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68062" y="2268061"/>
            <a:ext cx="11001309" cy="646519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592" y="4256757"/>
            <a:ext cx="6968950" cy="6461765"/>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889411" y="2620936"/>
            <a:ext cx="10972115" cy="5730242"/>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95768" y="1922099"/>
            <a:ext cx="7693283" cy="65418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4">
            <a:extLst>
              <a:ext uri="{FF2B5EF4-FFF2-40B4-BE49-F238E27FC236}">
                <a16:creationId xmlns:a16="http://schemas.microsoft.com/office/drawing/2014/main" id="{D871C6EC-59ED-4E61-AC4C-708C5CCB8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79" y="1809750"/>
            <a:ext cx="4827608" cy="5867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art, line chart&#10;&#10;Description automatically generated">
            <a:extLst>
              <a:ext uri="{FF2B5EF4-FFF2-40B4-BE49-F238E27FC236}">
                <a16:creationId xmlns:a16="http://schemas.microsoft.com/office/drawing/2014/main" id="{EA05DAA3-D4D9-4591-B5B3-6ECB8D3D1899}"/>
              </a:ext>
            </a:extLst>
          </p:cNvPr>
          <p:cNvPicPr>
            <a:picLocks noChangeAspect="1"/>
          </p:cNvPicPr>
          <p:nvPr/>
        </p:nvPicPr>
        <p:blipFill>
          <a:blip r:embed="rId4"/>
          <a:stretch>
            <a:fillRect/>
          </a:stretch>
        </p:blipFill>
        <p:spPr>
          <a:xfrm>
            <a:off x="6826469" y="1930494"/>
            <a:ext cx="12349655" cy="8772446"/>
          </a:xfrm>
          <a:prstGeom prst="rect">
            <a:avLst/>
          </a:prstGeom>
        </p:spPr>
      </p:pic>
      <p:sp>
        <p:nvSpPr>
          <p:cNvPr id="3" name="Title 1">
            <a:extLst>
              <a:ext uri="{FF2B5EF4-FFF2-40B4-BE49-F238E27FC236}">
                <a16:creationId xmlns:a16="http://schemas.microsoft.com/office/drawing/2014/main" id="{82EA147A-246F-40D5-A85D-C2B4723A1307}"/>
              </a:ext>
            </a:extLst>
          </p:cNvPr>
          <p:cNvSpPr>
            <a:spLocks noGrp="1"/>
          </p:cNvSpPr>
          <p:nvPr>
            <p:ph type="title"/>
          </p:nvPr>
        </p:nvSpPr>
        <p:spPr>
          <a:xfrm>
            <a:off x="7131973" y="462958"/>
            <a:ext cx="11704320" cy="1185361"/>
          </a:xfrm>
          <a:noFill/>
        </p:spPr>
        <p:txBody>
          <a:bodyPr vert="horz" lIns="91440" tIns="45720" rIns="91440" bIns="45720" rtlCol="0" anchor="b">
            <a:normAutofit/>
          </a:bodyPr>
          <a:lstStyle/>
          <a:p>
            <a:pPr algn="ctr" defTabSz="914400"/>
            <a:r>
              <a:rPr lang="en-US" sz="7200" kern="1200">
                <a:solidFill>
                  <a:srgbClr val="002060"/>
                </a:solidFill>
                <a:latin typeface="Arial"/>
                <a:cs typeface="Arial"/>
              </a:rPr>
              <a:t>Incredible Efficiency</a:t>
            </a:r>
          </a:p>
        </p:txBody>
      </p:sp>
    </p:spTree>
    <p:extLst>
      <p:ext uri="{BB962C8B-B14F-4D97-AF65-F5344CB8AC3E}">
        <p14:creationId xmlns:p14="http://schemas.microsoft.com/office/powerpoint/2010/main" val="3093872600"/>
      </p:ext>
    </p:extLst>
  </p:cSld>
  <p:clrMapOvr>
    <a:masterClrMapping/>
  </p:clrMapOvr>
  <p:transition>
    <p:fade/>
  </p:transition>
</p:sld>
</file>

<file path=ppt/theme/theme1.xml><?xml version="1.0" encoding="utf-8"?>
<a:theme xmlns:a="http://schemas.openxmlformats.org/drawingml/2006/main" name="Dairy Forum 202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5a193a2d-f46d-4e42-ae94-dd8019616ef3">DPDMTSPHWSS2-293911774-162943</_dlc_DocId>
    <_dlc_DocIdUrl xmlns="5a193a2d-f46d-4e42-ae94-dd8019616ef3">
      <Url>https://intldairy.sharepoint.com/sites/Staff/_layouts/15/DocIdRedir.aspx?ID=DPDMTSPHWSS2-293911774-162943</Url>
      <Description>DPDMTSPHWSS2-293911774-162943</Description>
    </_dlc_DocIdUrl>
    <SharedWithUsers xmlns="5a193a2d-f46d-4e42-ae94-dd8019616ef3">
      <UserInfo>
        <DisplayName>Michael Dykes</DisplayName>
        <AccountId>27</AccountId>
        <AccountType/>
      </UserInfo>
      <UserInfo>
        <DisplayName>Colin Newman</DisplayName>
        <AccountId>36</AccountId>
        <AccountType/>
      </UserInfo>
      <UserInfo>
        <DisplayName>Andrew Jerome</DisplayName>
        <AccountId>33</AccountId>
        <AccountType/>
      </UserInfo>
      <UserInfo>
        <DisplayName>Michael Goodin</DisplayName>
        <AccountId>34</AccountId>
        <AccountType/>
      </UserInfo>
      <UserInfo>
        <DisplayName>Ashley Smith</DisplayName>
        <AccountId>47</AccountId>
        <AccountType/>
      </UserInfo>
      <UserInfo>
        <DisplayName>Melissa Lembke</DisplayName>
        <AccountId>28</AccountId>
        <AccountType/>
      </UserInfo>
    </SharedWithUser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7601B1C509FB24F9A27B37BAD451C85" ma:contentTypeVersion="13" ma:contentTypeDescription="Create a new document." ma:contentTypeScope="" ma:versionID="0e6e46d12ddd3b3f7cf15b9b4fc23c60">
  <xsd:schema xmlns:xsd="http://www.w3.org/2001/XMLSchema" xmlns:xs="http://www.w3.org/2001/XMLSchema" xmlns:p="http://schemas.microsoft.com/office/2006/metadata/properties" xmlns:ns2="5a193a2d-f46d-4e42-ae94-dd8019616ef3" xmlns:ns3="ac3fed9d-26f0-49de-b07e-ff88cc0f4bf2" targetNamespace="http://schemas.microsoft.com/office/2006/metadata/properties" ma:root="true" ma:fieldsID="2cf610b3448945d48904cbb04900acb7" ns2:_="" ns3:_="">
    <xsd:import namespace="5a193a2d-f46d-4e42-ae94-dd8019616ef3"/>
    <xsd:import namespace="ac3fed9d-26f0-49de-b07e-ff88cc0f4bf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ServiceAutoKeyPoints" minOccurs="0"/>
                <xsd:element ref="ns3:MediaServiceKeyPoints" minOccurs="0"/>
                <xsd:element ref="ns2:SharedWithUsers" minOccurs="0"/>
                <xsd:element ref="ns2:SharedWithDetail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193a2d-f46d-4e42-ae94-dd8019616ef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c3fed9d-26f0-49de-b07e-ff88cc0f4bf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69D795-DCF5-4B38-A51A-02F3498B203E}">
  <ds:schemaRefs>
    <ds:schemaRef ds:uri="http://schemas.microsoft.com/sharepoint/v3/contenttype/forms"/>
  </ds:schemaRefs>
</ds:datastoreItem>
</file>

<file path=customXml/itemProps2.xml><?xml version="1.0" encoding="utf-8"?>
<ds:datastoreItem xmlns:ds="http://schemas.openxmlformats.org/officeDocument/2006/customXml" ds:itemID="{3B672153-1B50-4C1C-8209-0A2B3B92CF73}">
  <ds:schemaRefs>
    <ds:schemaRef ds:uri="http://schemas.microsoft.com/sharepoint/events"/>
  </ds:schemaRefs>
</ds:datastoreItem>
</file>

<file path=customXml/itemProps3.xml><?xml version="1.0" encoding="utf-8"?>
<ds:datastoreItem xmlns:ds="http://schemas.openxmlformats.org/officeDocument/2006/customXml" ds:itemID="{87872629-5859-4F7B-9289-9185913ABBB3}">
  <ds:schemaRefs>
    <ds:schemaRef ds:uri="5a193a2d-f46d-4e42-ae94-dd8019616ef3"/>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2C232EFB-F373-486D-B90E-4DA20855928A}">
  <ds:schemaRefs>
    <ds:schemaRef ds:uri="5a193a2d-f46d-4e42-ae94-dd8019616ef3"/>
    <ds:schemaRef ds:uri="ac3fed9d-26f0-49de-b07e-ff88cc0f4b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14</TotalTime>
  <Words>4796</Words>
  <Application>Microsoft Office PowerPoint</Application>
  <PresentationFormat>Custom</PresentationFormat>
  <Paragraphs>535</Paragraphs>
  <Slides>71</Slides>
  <Notes>68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Arial</vt:lpstr>
      <vt:lpstr>Calibri</vt:lpstr>
      <vt:lpstr>Calibri Light</vt:lpstr>
      <vt:lpstr>Cambria</vt:lpstr>
      <vt:lpstr>Helvetica</vt:lpstr>
      <vt:lpstr>Dairy Forum 2022</vt:lpstr>
      <vt:lpstr>PowerPoint Presentation</vt:lpstr>
      <vt:lpstr>What is New, Now,  and Next for Dairy?</vt:lpstr>
      <vt:lpstr>Michael Dykes, D.V.M.</vt:lpstr>
      <vt:lpstr>Welcome to Dairy Forum 2022!</vt:lpstr>
      <vt:lpstr>PowerPoint Presentation</vt:lpstr>
      <vt:lpstr>PowerPoint Presentation</vt:lpstr>
      <vt:lpstr>Big Questions to Answer</vt:lpstr>
      <vt:lpstr>We’re Doing NEW Things</vt:lpstr>
      <vt:lpstr>Incredible Efficiency</vt:lpstr>
      <vt:lpstr>Demand Is Up</vt:lpstr>
      <vt:lpstr>We’re Eating More Than We Drink</vt:lpstr>
      <vt:lpstr>And Exporting More Than We Drink</vt:lpstr>
      <vt:lpstr>Innovation</vt:lpstr>
      <vt:lpstr>NEW Investments Across the Industry</vt:lpstr>
      <vt:lpstr>Embracing NEW Actions</vt:lpstr>
      <vt:lpstr>IDFA Vision for the Future Task Force</vt:lpstr>
      <vt:lpstr>Vision for the Future Scenarios</vt:lpstr>
      <vt:lpstr>Outcomes of Vision for the Future</vt:lpstr>
      <vt:lpstr>Building a More Resilient, Flexible Supply Chain</vt:lpstr>
      <vt:lpstr>Expertise in Supply Chain Resiliency</vt:lpstr>
      <vt:lpstr>Moving to a More Sustainable  Dairy Industry</vt:lpstr>
      <vt:lpstr>Accountability  Is Key</vt:lpstr>
      <vt:lpstr>IDFA Sustainability Committee</vt:lpstr>
      <vt:lpstr>IDFA Packaging Position</vt:lpstr>
      <vt:lpstr>PowerPoint Presentation</vt:lpstr>
      <vt:lpstr>Dairy Is Embracing Digital Transformation</vt:lpstr>
      <vt:lpstr>PowerPoint Presentation</vt:lpstr>
      <vt:lpstr>PowerPoint Presentation</vt:lpstr>
      <vt:lpstr>NEW Technology – NEW Products</vt:lpstr>
      <vt:lpstr>PowerPoint Presentation</vt:lpstr>
      <vt:lpstr>IDFA People Strategy</vt:lpstr>
      <vt:lpstr>Women in Dairy </vt:lpstr>
      <vt:lpstr>NextGen Leadership Program</vt:lpstr>
      <vt:lpstr>HR Leaders in Dairy</vt:lpstr>
      <vt:lpstr>Dairy Diversity Coalition</vt:lpstr>
      <vt:lpstr>Power of People Conference </vt:lpstr>
      <vt:lpstr>PowerPoint Presentation</vt:lpstr>
      <vt:lpstr>Workforce:  Challenges Persist</vt:lpstr>
      <vt:lpstr>The Great Attrition …</vt:lpstr>
      <vt:lpstr>The Great Attraction</vt:lpstr>
      <vt:lpstr>“It feels like we’re walking a tightrope.”</vt:lpstr>
      <vt:lpstr>OK OK SO WHAT’S NEXT?</vt:lpstr>
      <vt:lpstr>Let’s Revisit My Prediction from 2020</vt:lpstr>
      <vt:lpstr>4 Big Predictions</vt:lpstr>
      <vt:lpstr>#1: Connection Between Food and Health Will Dominate Debate</vt:lpstr>
      <vt:lpstr>Extreme Warning Labels</vt:lpstr>
      <vt:lpstr>PowerPoint Presentation</vt:lpstr>
      <vt:lpstr>PowerPoint Presentation</vt:lpstr>
      <vt:lpstr>Netherlands Announces $33B Plan to Reduce Livestock</vt:lpstr>
      <vt:lpstr>PowerPoint Presentation</vt:lpstr>
      <vt:lpstr>PowerPoint Presentation</vt:lpstr>
      <vt:lpstr>PowerPoint Presentation</vt:lpstr>
      <vt:lpstr>U.S. Will Become World’s Dominant Dairy Supplier</vt:lpstr>
      <vt:lpstr>#4: People Will Determine  Our Success</vt:lpstr>
      <vt:lpstr>U.S. Population Growth Lowest in History</vt:lpstr>
      <vt:lpstr>PowerPoint Presentation</vt:lpstr>
      <vt:lpstr>The Older Guard Is Leaving Us</vt:lpstr>
      <vt:lpstr>PowerPoint Presentation</vt:lpstr>
      <vt:lpstr>Let’s Stand United  As One Dairy Industry</vt:lpstr>
      <vt:lpstr>Together, we are making a Difference for Dairy</vt:lpstr>
      <vt:lpstr>PowerPoint Presentation</vt:lpstr>
      <vt:lpstr>BACK UP SLIDES</vt:lpstr>
      <vt:lpstr>PowerPoint Presentation</vt:lpstr>
      <vt:lpstr>IDFA People Strategy </vt:lpstr>
      <vt:lpstr>Is Our Glass Half Full … or Half Empty?</vt:lpstr>
      <vt:lpstr>PowerPoint Presentation</vt:lpstr>
      <vt:lpstr>Restaurant &amp; Grocery Sales Strongest in Years</vt:lpstr>
      <vt:lpstr>Will We Boom … or Bust?</vt:lpstr>
      <vt:lpstr>PowerPoint Presentation</vt:lpstr>
      <vt:lpstr>IDFA Dairy EP&amp;L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Dairy Forum 2022</dc:title>
  <dc:creator>Lisa Barry</dc:creator>
  <cp:lastModifiedBy>Lisa Barry</cp:lastModifiedBy>
  <cp:revision>10</cp:revision>
  <dcterms:created xsi:type="dcterms:W3CDTF">2021-10-04T15:50:35Z</dcterms:created>
  <dcterms:modified xsi:type="dcterms:W3CDTF">2022-01-21T02:21:52Z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1491fb41-0799-4e96-97f3-f08414dae25d</vt:lpwstr>
  </property>
  <property fmtid="{D5CDD505-2E9C-101B-9397-08002B2CF9AE}" pid="3" name="ContentTypeId">
    <vt:lpwstr>0x01010057601B1C509FB24F9A27B37BAD451C85</vt:lpwstr>
  </property>
</Properties>
</file>